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1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7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6358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6641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323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048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61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758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262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2646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666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038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62F129-55BD-4FFE-925D-79F3B7585D67}" type="datetimeFigureOut">
              <a:rPr lang="ru-RU" smtClean="0"/>
              <a:t>20.02.2019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AF36C-0B37-49F3-A237-7C5A8926437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89758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nsportal.ru/nachalnaya-shkola/vospitatelnaya-rabota/2013/07/25/viktorina-po-pravilam-pozharnoy-bezopasnosti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nsportal.ru/nachalnaya-shkola/vospitatelnaya-rabota/2013/07/25/viktorina-po-pravilam-pozharnoy-bezopasnosti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" y="0"/>
            <a:ext cx="901433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052736"/>
            <a:ext cx="11690500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                УРОК МУЖЕСТВА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 Пожарник-профессия героическая»</a:t>
            </a:r>
            <a:endParaRPr lang="ru-RU" sz="36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5013176"/>
            <a:ext cx="3107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Работу выполнила:</a:t>
            </a:r>
          </a:p>
          <a:p>
            <a:r>
              <a:rPr lang="ru-RU" b="1" dirty="0" smtClean="0"/>
              <a:t>Учитель начальных классов</a:t>
            </a:r>
          </a:p>
          <a:p>
            <a:r>
              <a:rPr lang="ru-RU" b="1" dirty="0" smtClean="0"/>
              <a:t>МОУ СШ №21</a:t>
            </a:r>
          </a:p>
          <a:p>
            <a:r>
              <a:rPr lang="ru-RU" b="1" dirty="0" smtClean="0"/>
              <a:t>Юдина Надежда Викторовна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94803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Autofit/>
          </a:bodyPr>
          <a:lstStyle/>
          <a:p>
            <a:pPr marL="457200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ea typeface="Times New Roman"/>
                <a:cs typeface="Calibri"/>
              </a:rPr>
              <a:t>Вот таких героев, наших сверстников, в нашей стране сотни. Все они, не дожидаясь пожарных, рискуя своей жизнью, бросались в огонь, спасая жизнь других людей.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r>
              <a:rPr lang="ru-RU" sz="2000" dirty="0">
                <a:solidFill>
                  <a:schemeClr val="accent2"/>
                </a:solidFill>
                <a:ea typeface="Times New Roman"/>
              </a:rPr>
              <a:t>Юных героев награждают медалями «За отвагу на пожаре». </a:t>
            </a:r>
            <a:endParaRPr lang="ru-RU" sz="2000" dirty="0">
              <a:solidFill>
                <a:schemeClr val="accent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1881814"/>
            <a:ext cx="2862431" cy="1907226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132" y="1892965"/>
            <a:ext cx="2639442" cy="175206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32" y="4396352"/>
            <a:ext cx="2874839" cy="1615343"/>
          </a:xfrm>
          <a:prstGeom prst="rect">
            <a:avLst/>
          </a:prstGeom>
          <a:noFill/>
          <a:ln w="38100">
            <a:solidFill>
              <a:srgbClr val="00B0F0"/>
            </a:solidFill>
            <a:prstDash val="solid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3132" y="4396352"/>
            <a:ext cx="2769268" cy="1742144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03648" y="3933056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Александр </a:t>
            </a:r>
            <a:r>
              <a:rPr lang="ru-RU" dirty="0" err="1" smtClean="0"/>
              <a:t>Жадеев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940153" y="3789040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Настя Суханова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403648" y="638132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Игорь Антонов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796136" y="638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Денис Дегтярёв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608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022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/>
                </a:solidFill>
                <a:ea typeface="Times New Roman"/>
              </a:rPr>
              <a:t>За проявленные отвагу и мужество </a:t>
            </a:r>
            <a:r>
              <a:rPr lang="ru-RU" dirty="0" smtClean="0">
                <a:solidFill>
                  <a:schemeClr val="accent2"/>
                </a:solidFill>
                <a:ea typeface="Times New Roman"/>
              </a:rPr>
              <a:t> героев </a:t>
            </a:r>
            <a:r>
              <a:rPr lang="ru-RU" dirty="0">
                <a:solidFill>
                  <a:schemeClr val="accent2"/>
                </a:solidFill>
                <a:ea typeface="Times New Roman"/>
              </a:rPr>
              <a:t>наградили медалью </a:t>
            </a:r>
            <a:r>
              <a:rPr lang="ru-RU" dirty="0" smtClean="0">
                <a:solidFill>
                  <a:schemeClr val="accent2"/>
                </a:solidFill>
                <a:ea typeface="Times New Roman"/>
              </a:rPr>
              <a:t/>
            </a:r>
            <a:br>
              <a:rPr lang="ru-RU" dirty="0" smtClean="0">
                <a:solidFill>
                  <a:schemeClr val="accent2"/>
                </a:solidFill>
                <a:ea typeface="Times New Roman"/>
              </a:rPr>
            </a:br>
            <a:r>
              <a:rPr lang="ru-RU" dirty="0" smtClean="0">
                <a:solidFill>
                  <a:schemeClr val="accent2"/>
                </a:solidFill>
                <a:ea typeface="Times New Roman"/>
              </a:rPr>
              <a:t>«За отвагу на пожаре»</a:t>
            </a:r>
            <a:endParaRPr lang="ru-RU" dirty="0">
              <a:solidFill>
                <a:schemeClr val="accent2"/>
              </a:solidFill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2286952"/>
            <a:ext cx="3528392" cy="4022367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838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ВИКТОРИНА ПО ПРАВИЛАМ ПОЖАРНОЙ БЕЗОПАСНОСТИ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Autofit/>
          </a:bodyPr>
          <a:lstStyle/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Как  называется профессия людей, борющихся с огнём?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 (Пожарные)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Почему пожарных вызывают по </a:t>
            </a:r>
            <a:r>
              <a:rPr lang="ru-RU" sz="2000" b="1" u="sng" dirty="0">
                <a:solidFill>
                  <a:srgbClr val="27638C"/>
                </a:solidFill>
                <a:ea typeface="Times New Roman"/>
                <a:cs typeface="Arial"/>
                <a:hlinkClick r:id="rId2"/>
              </a:rPr>
              <a:t>телефону</a:t>
            </a: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 именно «01»? 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(«01» самый простой и короткий номер, его легко запомнить. Этот номер легко набрать даже в темноте и на ощупь.)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Почему пожарная машина красная?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 (Красная, чтобы издалека было видно, что едет пожарный автомобиль, которому необходимо уступить дорогу. Красный цвет – цвет огня.)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Чем опасны пожары?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 (При пожаре могут сгореть вещи, квартира и даже целый дом. Но главное, что при пожаре могут погибнуть люди.)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Чем можно тушить начинающийся пожар?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 (Огнетушителем, водой, песком, одеялом)</a:t>
            </a:r>
            <a:endParaRPr lang="ru-RU" sz="2000" dirty="0">
              <a:ea typeface="Calibri"/>
              <a:cs typeface="Times New Roman"/>
            </a:endParaRPr>
          </a:p>
          <a:p>
            <a:pPr lvl="0" algn="just">
              <a:lnSpc>
                <a:spcPct val="115000"/>
              </a:lnSpc>
              <a:tabLst>
                <a:tab pos="457200" algn="l"/>
              </a:tabLst>
            </a:pPr>
            <a:r>
              <a:rPr lang="ru-RU" sz="2000" b="1" dirty="0">
                <a:solidFill>
                  <a:srgbClr val="000000"/>
                </a:solidFill>
                <a:ea typeface="Times New Roman"/>
                <a:cs typeface="Arial"/>
              </a:rPr>
              <a:t>Почему опасно играть в доме со спичками и зажигалками</a:t>
            </a:r>
            <a:r>
              <a:rPr lang="ru-RU" sz="2000" dirty="0">
                <a:solidFill>
                  <a:srgbClr val="000000"/>
                </a:solidFill>
                <a:ea typeface="Times New Roman"/>
                <a:cs typeface="Arial"/>
              </a:rPr>
              <a:t>? (Игры со спичками и зажигалками являются причиной пожара)</a:t>
            </a:r>
            <a:endParaRPr lang="ru-RU" sz="2000" dirty="0">
              <a:ea typeface="Calibri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buNone/>
              <a:tabLst>
                <a:tab pos="457200" algn="l"/>
              </a:tabLst>
            </a:pPr>
            <a:endParaRPr lang="ru-RU" sz="20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9038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8208912" cy="5507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От чего бывают пожары?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(Пожары возникают, если не соблюдаются правила пожарной безопасности: оставляются без присмотра включенными телевизор, утюг, газовая плита и т.д.; если играть со спичками, шалить с огнём)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Где в школе расположены средства пожаротушения?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(Огнетушители – у входов)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Для чего предназначена автоматическая пожарная сигнализация?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(Для обнаружения возникновения пожара в начальной стадии.)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Что необходимо сделать при уходе из квартиры (дома), чтобы не допустить пожар?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(Выключить электроприборы, газ, свет, закрыть </a:t>
            </a:r>
            <a:r>
              <a:rPr lang="ru-RU" b="1" dirty="0">
                <a:solidFill>
                  <a:srgbClr val="27638C"/>
                </a:solidFill>
                <a:ea typeface="Times New Roman"/>
                <a:cs typeface="Arial"/>
                <a:hlinkClick r:id="rId2"/>
              </a:rPr>
              <a:t>окна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, двери смежных комнат, убрать спички от детей)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Чем ещё опасен пожар, кроме огня?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(Страшнее огня бывает дым. В задымлённой комнате легко заблудиться и не найти выход. Трудно дышать.)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Что надо делать, если в квартире много дыма?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(Необходимо смочить водой одежду, покрыть голову мокрой салфеткой, дышать через намоченную ткань, продвигаться к выходу ползком.)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Можно ли выбивать стекла в квартире во время пожара? ( Нет нельзя, кислород усилит горение.)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62041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712968" cy="5064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Что вы станете делать, если увидели, что нижние этажи дома охвачены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</a:t>
            </a: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пламенем?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(Смочить свою одежду и всё вокруг себя, ждать помощи. Нельзя пытаться выбежать из дома, если живёшь на верхних этажах. Пройдя два-три этажа, можно отравиться продуктами горения)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Почему во время пожара нельзя пользоваться лифтом?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(Лифт во время пожара – настоящая дымовая труба. В которой легко задохнуться. Кроме того, при пожаре он может отключиться.)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Что ты должен сообщить, вызывая пожарных?</a:t>
            </a:r>
            <a:r>
              <a:rPr lang="ru-RU" dirty="0">
                <a:solidFill>
                  <a:srgbClr val="000000"/>
                </a:solidFill>
                <a:ea typeface="Times New Roman"/>
                <a:cs typeface="Arial"/>
              </a:rPr>
              <a:t> (Необходимо сообщить свой  точный адрес, фамилию, имя и что горит)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Что делать, если при приготовлении пищи на газовой плите загорелся жир на сковороде?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 (выключить газ, накрыть сковороду крышкой);</a:t>
            </a:r>
            <a:endParaRPr lang="ru-RU" sz="1400" dirty="0"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tabLst>
                <a:tab pos="457200" algn="l"/>
              </a:tabLst>
            </a:pPr>
            <a:r>
              <a:rPr lang="ru-RU" b="1" dirty="0" smtClean="0">
                <a:effectLst/>
                <a:latin typeface="Times New Roman"/>
                <a:ea typeface="Times New Roman"/>
                <a:cs typeface="Times New Roman"/>
              </a:rPr>
              <a:t>Что делать, если из телевизора пошёл дым? </a:t>
            </a: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(выдернуть вилку из розетки и набросить на телевизор влажное одеяло);</a:t>
            </a:r>
            <a:endParaRPr lang="ru-RU" sz="1400" dirty="0">
              <a:ea typeface="Calibri"/>
              <a:cs typeface="Times New Roman"/>
            </a:endParaRPr>
          </a:p>
          <a:p>
            <a:r>
              <a:rPr lang="ru-RU" b="1" dirty="0">
                <a:solidFill>
                  <a:srgbClr val="000000"/>
                </a:solidFill>
                <a:ea typeface="Times New Roman"/>
                <a:cs typeface="Arial"/>
              </a:rPr>
              <a:t>Каковы ваши </a:t>
            </a:r>
            <a:r>
              <a:rPr lang="ru-RU" b="1" dirty="0" smtClean="0">
                <a:effectLst/>
                <a:latin typeface="Times New Roman"/>
                <a:ea typeface="Times New Roman"/>
              </a:rPr>
              <a:t>действия при пожаре в школе:(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1.Построиться парами.2.Следовать за учителем;</a:t>
            </a:r>
            <a:r>
              <a:rPr lang="ru-RU" sz="1400" dirty="0">
                <a:solidFill>
                  <a:srgbClr val="000000"/>
                </a:solidFill>
                <a:ea typeface="Times New Roman"/>
                <a:cs typeface="Arial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3.Не паниковать самим и успокоить товарищей;</a:t>
            </a:r>
            <a:r>
              <a:rPr lang="ru-RU" sz="1400" dirty="0">
                <a:solidFill>
                  <a:srgbClr val="000000"/>
                </a:solidFill>
                <a:ea typeface="Times New Roman"/>
                <a:cs typeface="Arial"/>
              </a:rPr>
              <a:t> 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4.На территории школы ждать дальнейших указаний учителя)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379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76672"/>
            <a:ext cx="3008313" cy="5649491"/>
          </a:xfrm>
          <a:ln w="38100">
            <a:solidFill>
              <a:srgbClr val="92D050"/>
            </a:solidFill>
          </a:ln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Желаем вам во всем удачи</a:t>
            </a:r>
            <a:endParaRPr lang="ru-RU" sz="2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И просим каждого из вас</a:t>
            </a:r>
            <a:endParaRPr lang="ru-RU" sz="2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О самом главном  - об одном</a:t>
            </a:r>
            <a:endParaRPr lang="ru-RU" sz="28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« Быть осторожными с огнем!»</a:t>
            </a:r>
            <a:endParaRPr lang="ru-RU" sz="2800" b="1" dirty="0">
              <a:ea typeface="Calibri"/>
              <a:cs typeface="Times New Roman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9" y="1020825"/>
            <a:ext cx="4464496" cy="4961690"/>
          </a:xfrm>
          <a:prstGeom prst="rect">
            <a:avLst/>
          </a:prstGeom>
          <a:noFill/>
          <a:ln w="38100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492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" y="0"/>
            <a:ext cx="901433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71600" y="1052736"/>
            <a:ext cx="11690500" cy="128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                      УРОК МУЖЕСТВА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u="sng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« Пожарник-профессия героическая»</a:t>
            </a:r>
            <a:endParaRPr lang="ru-RU" sz="3600" dirty="0">
              <a:ea typeface="Calibri"/>
              <a:cs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508104" y="5013176"/>
            <a:ext cx="310719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Работу выполнила:</a:t>
            </a:r>
          </a:p>
          <a:p>
            <a:r>
              <a:rPr lang="ru-RU" b="1" dirty="0" smtClean="0"/>
              <a:t>Учитель начальных классов</a:t>
            </a:r>
          </a:p>
          <a:p>
            <a:r>
              <a:rPr lang="ru-RU" b="1" dirty="0" smtClean="0"/>
              <a:t>МОУ СШ №21</a:t>
            </a:r>
          </a:p>
          <a:p>
            <a:r>
              <a:rPr lang="ru-RU" b="1" dirty="0" smtClean="0"/>
              <a:t>Юдина Надежда Викторовна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42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322712" cy="4691063"/>
          </a:xfrm>
          <a:ln w="38100">
            <a:solidFill>
              <a:srgbClr val="FFC000"/>
            </a:solidFill>
          </a:ln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rgbClr val="000000"/>
                </a:solidFill>
                <a:ea typeface="Times New Roman"/>
                <a:cs typeface="Calibri"/>
              </a:rPr>
              <a:t> </a:t>
            </a:r>
            <a:endParaRPr lang="ru-RU" sz="2800" b="1" dirty="0" smtClean="0">
              <a:solidFill>
                <a:srgbClr val="000000"/>
              </a:solidFill>
              <a:ea typeface="Times New Roman"/>
              <a:cs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2800" b="1" dirty="0">
              <a:solidFill>
                <a:srgbClr val="000000"/>
              </a:solidFill>
              <a:ea typeface="Times New Roman"/>
              <a:cs typeface="Calibri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a typeface="Times New Roman"/>
                <a:cs typeface="Calibri"/>
              </a:rPr>
              <a:t>Шипит </a:t>
            </a:r>
            <a:r>
              <a:rPr lang="ru-RU" sz="2800" b="1" dirty="0">
                <a:ea typeface="Times New Roman"/>
                <a:cs typeface="Calibri"/>
              </a:rPr>
              <a:t>и злится</a:t>
            </a:r>
            <a:r>
              <a:rPr lang="ru-RU" sz="2800" b="1" dirty="0" smtClean="0">
                <a:ea typeface="Times New Roman"/>
                <a:cs typeface="Calibri"/>
              </a:rPr>
              <a:t>,                                                 </a:t>
            </a:r>
            <a:r>
              <a:rPr lang="ru-RU" sz="2800" b="1" dirty="0">
                <a:ea typeface="Times New Roman"/>
                <a:cs typeface="Calibri"/>
              </a:rPr>
              <a:t>Воды </a:t>
            </a:r>
            <a:r>
              <a:rPr lang="ru-RU" sz="2800" b="1" dirty="0" smtClean="0">
                <a:ea typeface="Times New Roman"/>
                <a:cs typeface="Calibri"/>
              </a:rPr>
              <a:t>боится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 smtClean="0">
                <a:ea typeface="Times New Roman"/>
                <a:cs typeface="Calibri"/>
              </a:rPr>
              <a:t>С </a:t>
            </a:r>
            <a:r>
              <a:rPr lang="ru-RU" sz="2800" b="1" dirty="0">
                <a:ea typeface="Times New Roman"/>
                <a:cs typeface="Calibri"/>
              </a:rPr>
              <a:t>языком, а не лает,</a:t>
            </a:r>
            <a:endParaRPr lang="ru-RU" sz="2800" b="1" dirty="0"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ea typeface="Times New Roman"/>
                <a:cs typeface="Calibri"/>
              </a:rPr>
              <a:t>Без зубов, а кусает</a:t>
            </a:r>
            <a:r>
              <a:rPr lang="ru-RU" sz="2800" b="1" dirty="0">
                <a:solidFill>
                  <a:srgbClr val="C00000"/>
                </a:solidFill>
                <a:ea typeface="Times New Roman"/>
                <a:cs typeface="Calibri"/>
              </a:rPr>
              <a:t>.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036" y="1628800"/>
            <a:ext cx="4652182" cy="4392488"/>
          </a:xfrm>
          <a:prstGeom prst="rect">
            <a:avLst/>
          </a:prstGeom>
          <a:noFill/>
          <a:ln w="38100">
            <a:solidFill>
              <a:srgbClr val="FFFF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264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  <a:ln w="3810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indent="270510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ea typeface="Times New Roman"/>
                <a:cs typeface="Calibri"/>
              </a:rPr>
              <a:t>Пожарные - люди необыкновенные. Бесконечная гонка по тревоге и постоянная схватка с огнем для них - повседневная, обычная, очень нужная работа. </a:t>
            </a:r>
            <a:r>
              <a:rPr lang="ru-RU" sz="2000" b="1" dirty="0" smtClean="0">
                <a:solidFill>
                  <a:srgbClr val="C00000"/>
                </a:solidFill>
                <a:ea typeface="Times New Roman"/>
                <a:cs typeface="Calibri"/>
              </a:rPr>
              <a:t>Спасти, сохранить</a:t>
            </a:r>
            <a:r>
              <a:rPr lang="ru-RU" sz="2000" b="1" dirty="0">
                <a:solidFill>
                  <a:srgbClr val="C00000"/>
                </a:solidFill>
                <a:ea typeface="Times New Roman"/>
                <a:cs typeface="Calibri"/>
              </a:rPr>
              <a:t>, помочь, защитить - вот </a:t>
            </a:r>
            <a:r>
              <a:rPr lang="ru-RU" sz="2000" b="1" dirty="0" smtClean="0">
                <a:solidFill>
                  <a:srgbClr val="C00000"/>
                </a:solidFill>
                <a:ea typeface="Times New Roman"/>
                <a:cs typeface="Calibri"/>
              </a:rPr>
              <a:t>основная</a:t>
            </a:r>
            <a:br>
              <a:rPr lang="ru-RU" sz="2000" b="1" dirty="0" smtClean="0">
                <a:solidFill>
                  <a:srgbClr val="C00000"/>
                </a:solidFill>
                <a:ea typeface="Times New Roman"/>
                <a:cs typeface="Calibri"/>
              </a:rPr>
            </a:br>
            <a:r>
              <a:rPr lang="ru-RU" sz="2000" b="1" dirty="0" smtClean="0">
                <a:solidFill>
                  <a:srgbClr val="C00000"/>
                </a:solidFill>
                <a:ea typeface="Times New Roman"/>
                <a:cs typeface="Calibri"/>
              </a:rPr>
              <a:t>задача </a:t>
            </a:r>
            <a:r>
              <a:rPr lang="ru-RU" sz="2000" b="1" dirty="0">
                <a:solidFill>
                  <a:srgbClr val="C00000"/>
                </a:solidFill>
                <a:ea typeface="Times New Roman"/>
                <a:cs typeface="Calibri"/>
              </a:rPr>
              <a:t>их работы.</a:t>
            </a:r>
            <a:endParaRPr lang="ru-RU" sz="2000" b="1" dirty="0">
              <a:solidFill>
                <a:srgbClr val="C00000"/>
              </a:solidFill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48064" y="1988840"/>
            <a:ext cx="3538736" cy="4137323"/>
          </a:xfrm>
          <a:ln w="38100">
            <a:solidFill>
              <a:srgbClr val="00B0F0"/>
            </a:solidFill>
          </a:ln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000000"/>
                </a:solidFill>
                <a:ea typeface="Times New Roman"/>
              </a:rPr>
              <a:t>Трудна и опасна профессия пожарного. Последние социологические исследования показали, что профессия пожарного вышла на одно из первых мест в ряду самых опасных. </a:t>
            </a:r>
            <a:endParaRPr lang="ru-RU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25284"/>
            <a:ext cx="4293522" cy="424002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959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95536" y="764704"/>
            <a:ext cx="3312368" cy="5616624"/>
          </a:xfrm>
          <a:ln w="38100">
            <a:solidFill>
              <a:srgbClr val="00B0F0"/>
            </a:solidFill>
          </a:ln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accent2"/>
                </a:solidFill>
                <a:ea typeface="Calibri"/>
              </a:rPr>
              <a:t>В период Сталинградской битвы пожарные самоотверженно боролись с огнем. В районе каждой пожарной команды одновременно возникало по 15—20 пожаров, и пожарные сутками вели с ними борьбу</a:t>
            </a:r>
            <a:r>
              <a:rPr lang="ru-RU" sz="2800" dirty="0">
                <a:solidFill>
                  <a:schemeClr val="accent2"/>
                </a:solidFill>
                <a:ea typeface="Calibri"/>
              </a:rPr>
              <a:t>.</a:t>
            </a:r>
            <a:endParaRPr lang="ru-RU" sz="2800" dirty="0">
              <a:solidFill>
                <a:schemeClr val="accent2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114" y="1484784"/>
            <a:ext cx="4636397" cy="432048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4389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28575">
            <a:solidFill>
              <a:srgbClr val="00B0F0"/>
            </a:solidFill>
          </a:ln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b="1" dirty="0" smtClean="0">
                <a:solidFill>
                  <a:srgbClr val="C00000"/>
                </a:solidFill>
                <a:ea typeface="Times New Roman"/>
                <a:cs typeface="Calibri"/>
              </a:rPr>
              <a:t>Пожарный </a:t>
            </a:r>
            <a:r>
              <a:rPr lang="ru-RU" sz="3600" b="1" dirty="0">
                <a:solidFill>
                  <a:srgbClr val="C00000"/>
                </a:solidFill>
                <a:ea typeface="Times New Roman"/>
                <a:cs typeface="Calibri"/>
              </a:rPr>
              <a:t>– это больше чем профессия, это состояние души</a:t>
            </a:r>
            <a:r>
              <a:rPr lang="ru-RU" sz="3600" dirty="0">
                <a:solidFill>
                  <a:srgbClr val="000000"/>
                </a:solidFill>
                <a:ea typeface="Times New Roman"/>
                <a:cs typeface="Calibri"/>
              </a:rPr>
              <a:t>.</a:t>
            </a:r>
            <a:endParaRPr lang="ru-RU" sz="3600" dirty="0">
              <a:ea typeface="Calibri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970784" cy="4525963"/>
          </a:xfrm>
          <a:ln w="38100">
            <a:solidFill>
              <a:srgbClr val="00B0F0"/>
            </a:solidFill>
          </a:ln>
        </p:spPr>
        <p:txBody>
          <a:bodyPr>
            <a:normAutofit fontScale="92500" lnSpcReduction="10000"/>
          </a:bodyPr>
          <a:lstStyle/>
          <a:p>
            <a:pPr lvl="0">
              <a:lnSpc>
                <a:spcPct val="115000"/>
              </a:lnSpc>
            </a:pPr>
            <a:r>
              <a:rPr lang="ru-RU" dirty="0">
                <a:solidFill>
                  <a:srgbClr val="000000"/>
                </a:solidFill>
                <a:ea typeface="Times New Roman"/>
                <a:cs typeface="Calibri"/>
              </a:rPr>
              <a:t> Недавно мне рассказали  историю, как погиб самый главный пожарный Москвы Евгений </a:t>
            </a:r>
            <a:r>
              <a:rPr lang="ru-RU" dirty="0" err="1">
                <a:solidFill>
                  <a:srgbClr val="000000"/>
                </a:solidFill>
                <a:ea typeface="Times New Roman"/>
                <a:cs typeface="Calibri"/>
              </a:rPr>
              <a:t>Чернышов</a:t>
            </a:r>
            <a:r>
              <a:rPr lang="ru-RU" dirty="0">
                <a:solidFill>
                  <a:srgbClr val="000000"/>
                </a:solidFill>
                <a:ea typeface="Times New Roman"/>
                <a:cs typeface="Calibri"/>
              </a:rPr>
              <a:t>, спасая людей из огня. Настоящие пожарные всегда приходят на помощь. </a:t>
            </a:r>
            <a:endParaRPr lang="ru-RU" sz="2000" dirty="0">
              <a:solidFill>
                <a:prstClr val="black"/>
              </a:solidFill>
              <a:ea typeface="Calibri"/>
              <a:cs typeface="Times New Roman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6176" y="1772816"/>
            <a:ext cx="4010981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78557" y="1772816"/>
            <a:ext cx="4038600" cy="4320480"/>
          </a:xfrm>
          <a:ln w="38100">
            <a:solidFill>
              <a:srgbClr val="00B0F0"/>
            </a:solidFill>
          </a:ln>
        </p:spPr>
        <p:txBody>
          <a:bodyPr>
            <a:normAutofit fontScale="92500" lnSpcReduction="1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343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03232" cy="1570186"/>
          </a:xfrm>
          <a:ln w="38100"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r>
              <a:rPr lang="ru-RU" sz="4000" dirty="0">
                <a:solidFill>
                  <a:schemeClr val="accent2"/>
                </a:solidFill>
                <a:ea typeface="Times New Roman"/>
              </a:rPr>
              <a:t>Владимир Михайлович </a:t>
            </a:r>
            <a:r>
              <a:rPr lang="ru-RU" sz="4000" dirty="0" err="1">
                <a:solidFill>
                  <a:schemeClr val="accent2"/>
                </a:solidFill>
                <a:ea typeface="Times New Roman"/>
              </a:rPr>
              <a:t>Максимчук</a:t>
            </a:r>
            <a:r>
              <a:rPr lang="ru-RU" sz="4000" dirty="0">
                <a:solidFill>
                  <a:schemeClr val="accent2"/>
                </a:solidFill>
                <a:ea typeface="Times New Roman"/>
              </a:rPr>
              <a:t> посвятил всю свою жизнь пожарной охране</a:t>
            </a:r>
            <a:r>
              <a:rPr lang="ru-RU" dirty="0">
                <a:solidFill>
                  <a:srgbClr val="000000"/>
                </a:solidFill>
                <a:ea typeface="Times New Roman"/>
              </a:rPr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9992" y="2060848"/>
            <a:ext cx="4176464" cy="4464496"/>
          </a:xfrm>
          <a:ln w="38100">
            <a:solidFill>
              <a:srgbClr val="00B0F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Особый пожар - в </a:t>
            </a:r>
            <a:r>
              <a:rPr lang="ru-RU" sz="2000" b="1" dirty="0" smtClean="0">
                <a:solidFill>
                  <a:srgbClr val="000000"/>
                </a:solidFill>
                <a:ea typeface="Times New Roman"/>
              </a:rPr>
              <a:t>Чернобыле.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Умелые действия Владимира </a:t>
            </a:r>
            <a:r>
              <a:rPr lang="ru-RU" sz="2000" b="1" dirty="0" err="1">
                <a:solidFill>
                  <a:srgbClr val="000000"/>
                </a:solidFill>
                <a:ea typeface="Times New Roman"/>
              </a:rPr>
              <a:t>Максимчука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 спасли людей (более трехсот человек!), станцию и, как говорят, полпланеты</a:t>
            </a:r>
            <a:r>
              <a:rPr lang="ru-RU" sz="2000" b="1" dirty="0" smtClean="0">
                <a:solidFill>
                  <a:srgbClr val="000000"/>
                </a:solidFill>
                <a:ea typeface="Times New Roman"/>
              </a:rPr>
              <a:t>.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 </a:t>
            </a:r>
            <a:endParaRPr lang="ru-RU" sz="2000" b="1" dirty="0" smtClean="0">
              <a:solidFill>
                <a:srgbClr val="000000"/>
              </a:solidFill>
              <a:ea typeface="Times New Roman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ea typeface="Times New Roman"/>
              </a:rPr>
              <a:t>Указом 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Президента РФ № 1493 от 18 декабря 2003 года Владимиру </a:t>
            </a:r>
            <a:r>
              <a:rPr lang="ru-RU" sz="2000" b="1" dirty="0" err="1">
                <a:solidFill>
                  <a:srgbClr val="000000"/>
                </a:solidFill>
                <a:ea typeface="Times New Roman"/>
              </a:rPr>
              <a:t>Максимчуку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 присвоено звание Героя Российской Федерации посмертно. </a:t>
            </a:r>
            <a:endParaRPr lang="ru-RU" sz="2000" b="1" dirty="0" smtClean="0">
              <a:solidFill>
                <a:srgbClr val="000000"/>
              </a:solidFill>
              <a:ea typeface="Times New Roman"/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000000"/>
                </a:solidFill>
                <a:ea typeface="Times New Roman"/>
              </a:rPr>
              <a:t>Владимир </a:t>
            </a:r>
            <a:r>
              <a:rPr lang="ru-RU" sz="2000" b="1" dirty="0" err="1">
                <a:solidFill>
                  <a:srgbClr val="000000"/>
                </a:solidFill>
                <a:ea typeface="Times New Roman"/>
              </a:rPr>
              <a:t>Максимчук</a:t>
            </a:r>
            <a:r>
              <a:rPr lang="ru-RU" sz="2000" b="1" dirty="0">
                <a:solidFill>
                  <a:srgbClr val="000000"/>
                </a:solidFill>
                <a:ea typeface="Times New Roman"/>
              </a:rPr>
              <a:t> стал первым пожарным, награжденным за тушение пожаров Золотой Звездой.</a:t>
            </a:r>
            <a:endParaRPr lang="ru-RU" sz="2000" b="1" dirty="0">
              <a:effectLst/>
              <a:latin typeface="Times New Roman"/>
              <a:ea typeface="Times New Roman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097682"/>
            <a:ext cx="3168352" cy="4352238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2208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 w="38100"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pPr marL="342900" lvl="0" indent="-342900" algn="just">
              <a:lnSpc>
                <a:spcPct val="115000"/>
              </a:lnSpc>
              <a:spcAft>
                <a:spcPts val="165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100" b="1" dirty="0">
                <a:solidFill>
                  <a:schemeClr val="accent2"/>
                </a:solidFill>
                <a:ea typeface="Times New Roman"/>
                <a:cs typeface="Calibri"/>
              </a:rPr>
              <a:t>Боевую славу борцов огненного фронта продолжают нести пожарные и в наши дни</a:t>
            </a:r>
            <a:r>
              <a:rPr lang="ru-RU" dirty="0">
                <a:solidFill>
                  <a:schemeClr val="accent2"/>
                </a:solidFill>
                <a:ea typeface="Times New Roman"/>
                <a:cs typeface="Calibri"/>
              </a:rPr>
              <a:t>. </a:t>
            </a:r>
            <a:endParaRPr lang="ru-RU" sz="3600" dirty="0">
              <a:solidFill>
                <a:schemeClr val="accent2"/>
              </a:solidFill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00264" cy="4997152"/>
          </a:xfrm>
          <a:ln w="38100">
            <a:solidFill>
              <a:srgbClr val="00B0F0"/>
            </a:solidFill>
          </a:ln>
        </p:spPr>
        <p:txBody>
          <a:bodyPr>
            <a:noAutofit/>
          </a:bodyPr>
          <a:lstStyle/>
          <a:p>
            <a:pPr marL="0" lvl="0" indent="0" algn="just">
              <a:lnSpc>
                <a:spcPct val="115000"/>
              </a:lnSpc>
              <a:spcAft>
                <a:spcPts val="1650"/>
              </a:spcAft>
              <a:buSzPts val="1000"/>
              <a:buNone/>
              <a:tabLst>
                <a:tab pos="457200" algn="l"/>
              </a:tabLst>
            </a:pPr>
            <a:r>
              <a:rPr lang="ru-RU" sz="2000" dirty="0">
                <a:ea typeface="Times New Roman"/>
                <a:cs typeface="Calibri"/>
              </a:rPr>
              <a:t>В нашем Ворошиловском районе находится пожарная </a:t>
            </a:r>
            <a:r>
              <a:rPr lang="ru-RU" sz="2000" dirty="0" smtClean="0">
                <a:ea typeface="Times New Roman"/>
                <a:cs typeface="Calibri"/>
              </a:rPr>
              <a:t>часть.</a:t>
            </a:r>
            <a:endParaRPr lang="ru-RU" sz="2000" dirty="0">
              <a:ea typeface="Times New Roman"/>
              <a:cs typeface="Times New Roman"/>
            </a:endParaRPr>
          </a:p>
          <a:p>
            <a:pPr marL="0" lvl="0" indent="0" algn="just">
              <a:lnSpc>
                <a:spcPct val="115000"/>
              </a:lnSpc>
              <a:spcAft>
                <a:spcPts val="1650"/>
              </a:spcAft>
              <a:buSzPts val="1000"/>
              <a:buNone/>
              <a:tabLst>
                <a:tab pos="457200" algn="l"/>
              </a:tabLst>
            </a:pPr>
            <a:r>
              <a:rPr lang="ru-RU" sz="2000" dirty="0" smtClean="0">
                <a:ea typeface="Calibri"/>
              </a:rPr>
              <a:t>В </a:t>
            </a:r>
            <a:r>
              <a:rPr lang="ru-RU" sz="2000" dirty="0">
                <a:ea typeface="Calibri"/>
              </a:rPr>
              <a:t>ПЧ-20 много людей, которыми можно гордиться. Отважные и мужественные на пожаре, в жизни они скромны и о своих трудовых подвигах не любят рассказывать. У истоков становления части - как самостоятельного боеспособного подразделения стояли В. В. Баранов, А. Н. </a:t>
            </a:r>
            <a:r>
              <a:rPr lang="ru-RU" sz="2000" dirty="0" err="1">
                <a:ea typeface="Calibri"/>
              </a:rPr>
              <a:t>Зимарин</a:t>
            </a:r>
            <a:r>
              <a:rPr lang="ru-RU" sz="2000" dirty="0">
                <a:ea typeface="Calibri"/>
              </a:rPr>
              <a:t>, Е. С. Крюков, Ю. К. Веремеев, А. С. </a:t>
            </a:r>
            <a:r>
              <a:rPr lang="ru-RU" sz="2000" dirty="0" smtClean="0">
                <a:ea typeface="Calibri"/>
              </a:rPr>
              <a:t>Беликов и др. </a:t>
            </a:r>
            <a:endParaRPr lang="ru-RU" sz="2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78" y="2132856"/>
            <a:ext cx="4304567" cy="3600400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97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  <a:ln w="38100">
            <a:solidFill>
              <a:srgbClr val="00B0F0"/>
            </a:solidFill>
          </a:ln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700" b="1" dirty="0" smtClean="0">
                <a:solidFill>
                  <a:srgbClr val="555555"/>
                </a:solidFill>
                <a:ea typeface="Times New Roman"/>
                <a:cs typeface="Calibri"/>
              </a:rPr>
              <a:t/>
            </a:r>
            <a:br>
              <a:rPr lang="ru-RU" sz="2700" b="1" dirty="0" smtClean="0">
                <a:solidFill>
                  <a:srgbClr val="555555"/>
                </a:solidFill>
                <a:ea typeface="Times New Roman"/>
                <a:cs typeface="Calibri"/>
              </a:rPr>
            </a:br>
            <a:r>
              <a:rPr lang="ru-RU" sz="2700" b="1" dirty="0" smtClean="0">
                <a:solidFill>
                  <a:schemeClr val="accent2"/>
                </a:solidFill>
                <a:ea typeface="Times New Roman"/>
                <a:cs typeface="Calibri"/>
              </a:rPr>
              <a:t>«</a:t>
            </a:r>
            <a:r>
              <a:rPr lang="ru-RU" sz="2700" b="1" dirty="0">
                <a:solidFill>
                  <a:schemeClr val="accent2"/>
                </a:solidFill>
                <a:ea typeface="Times New Roman"/>
                <a:cs typeface="Calibri"/>
              </a:rPr>
              <a:t>Каждый пожарный – герой, всю жизнь на войне, каждую минуту рискует головой»</a:t>
            </a:r>
            <a:r>
              <a:rPr lang="ru-RU" sz="2700" b="1" dirty="0">
                <a:solidFill>
                  <a:schemeClr val="accent2"/>
                </a:solidFill>
                <a:ea typeface="Calibri"/>
                <a:cs typeface="Times New Roman"/>
              </a:rPr>
              <a:t/>
            </a:r>
            <a:br>
              <a:rPr lang="ru-RU" sz="2700" b="1" dirty="0">
                <a:solidFill>
                  <a:schemeClr val="accent2"/>
                </a:solidFill>
                <a:ea typeface="Calibri"/>
                <a:cs typeface="Times New Roman"/>
              </a:rPr>
            </a:br>
            <a:r>
              <a:rPr lang="ru-RU" sz="2700" b="1" dirty="0" smtClean="0">
                <a:solidFill>
                  <a:schemeClr val="accent2"/>
                </a:solidFill>
                <a:ea typeface="Calibri"/>
                <a:cs typeface="Times New Roman"/>
              </a:rPr>
              <a:t>                                                                            </a:t>
            </a:r>
            <a:r>
              <a:rPr lang="ru-RU" sz="2000" b="1" dirty="0" smtClean="0">
                <a:solidFill>
                  <a:schemeClr val="accent2"/>
                </a:solidFill>
                <a:ea typeface="Times New Roman"/>
                <a:cs typeface="Calibri"/>
              </a:rPr>
              <a:t>В.А</a:t>
            </a:r>
            <a:r>
              <a:rPr lang="ru-RU" sz="2000" b="1" dirty="0">
                <a:solidFill>
                  <a:schemeClr val="accent2"/>
                </a:solidFill>
                <a:ea typeface="Times New Roman"/>
                <a:cs typeface="Calibri"/>
              </a:rPr>
              <a:t>. Гиляровский</a:t>
            </a:r>
            <a:r>
              <a:rPr lang="ru-RU" sz="2000" dirty="0">
                <a:ea typeface="Calibri"/>
                <a:cs typeface="Times New Roman"/>
              </a:rPr>
              <a:t/>
            </a:r>
            <a:br>
              <a:rPr lang="ru-RU" sz="2000" dirty="0">
                <a:ea typeface="Calibri"/>
                <a:cs typeface="Times New Roman"/>
              </a:rPr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9552" y="2204864"/>
            <a:ext cx="3960440" cy="3921299"/>
          </a:xfrm>
          <a:ln w="38100">
            <a:solidFill>
              <a:srgbClr val="00B0F0"/>
            </a:solidFill>
          </a:ln>
        </p:spPr>
        <p:txBody>
          <a:bodyPr>
            <a:normAutofit fontScale="70000" lnSpcReduction="20000"/>
          </a:bodyPr>
          <a:lstStyle/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 smtClean="0">
                <a:ea typeface="Times New Roman"/>
                <a:cs typeface="Calibri"/>
              </a:rPr>
              <a:t>Иногда </a:t>
            </a:r>
            <a:r>
              <a:rPr lang="ru-RU" b="1" dirty="0">
                <a:ea typeface="Times New Roman"/>
                <a:cs typeface="Calibri"/>
              </a:rPr>
              <a:t>в жизни случается и так, как написано в стихотворении </a:t>
            </a:r>
            <a:r>
              <a:rPr lang="ru-RU" b="1" dirty="0" err="1">
                <a:ea typeface="Times New Roman"/>
                <a:cs typeface="Calibri"/>
              </a:rPr>
              <a:t>С.Я.Маршака</a:t>
            </a:r>
            <a:r>
              <a:rPr lang="ru-RU" b="1" dirty="0">
                <a:ea typeface="Times New Roman"/>
                <a:cs typeface="Calibri"/>
              </a:rPr>
              <a:t> «Рассказ о неизвестном герое</a:t>
            </a:r>
            <a:r>
              <a:rPr lang="ru-RU" b="1" dirty="0" smtClean="0">
                <a:ea typeface="Times New Roman"/>
                <a:cs typeface="Calibri"/>
              </a:rPr>
              <a:t>».</a:t>
            </a: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000" b="1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Ищут пожарные,</a:t>
            </a:r>
            <a:endParaRPr lang="ru-RU" sz="2000" b="1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Ищет милиция,</a:t>
            </a:r>
            <a:r>
              <a:rPr lang="ru-RU" sz="2000" b="1" dirty="0">
                <a:ea typeface="Calibri"/>
                <a:cs typeface="Times New Roman"/>
              </a:rPr>
              <a:t> </a:t>
            </a: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Ищут фотографы в нашей столице,</a:t>
            </a:r>
            <a:endParaRPr lang="ru-RU" sz="2000" b="1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Ищут давно, но не могут найти</a:t>
            </a:r>
            <a:endParaRPr lang="ru-RU" sz="2000" b="1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Парня какого-то </a:t>
            </a:r>
            <a:endParaRPr lang="ru-RU" sz="2000" b="1" dirty="0">
              <a:ea typeface="Calibri"/>
              <a:cs typeface="Times New Roman"/>
            </a:endParaRPr>
          </a:p>
          <a:p>
            <a:pPr marL="11430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ru-RU" b="1" dirty="0">
                <a:ea typeface="Times New Roman"/>
                <a:cs typeface="Calibri"/>
              </a:rPr>
              <a:t>Лет двадцати.</a:t>
            </a:r>
            <a:endParaRPr lang="ru-RU" sz="2000" b="1" dirty="0">
              <a:ea typeface="Calibri"/>
              <a:cs typeface="Times New Roman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356" y="2204864"/>
            <a:ext cx="3977082" cy="3888432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249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FC000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481</Words>
  <Application>Microsoft Office PowerPoint</Application>
  <PresentationFormat>Экран (4:3)</PresentationFormat>
  <Paragraphs>69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Пожарные - люди необыкновенные. Бесконечная гонка по тревоге и постоянная схватка с огнем для них - повседневная, обычная, очень нужная работа. Спасти, сохранить, помочь, защитить - вот основная задача их работы.</vt:lpstr>
      <vt:lpstr>Презентация PowerPoint</vt:lpstr>
      <vt:lpstr>Пожарный – это больше чем профессия, это состояние души.</vt:lpstr>
      <vt:lpstr>Владимир Михайлович Максимчук посвятил всю свою жизнь пожарной охране.</vt:lpstr>
      <vt:lpstr>Боевую славу борцов огненного фронта продолжают нести пожарные и в наши дни. </vt:lpstr>
      <vt:lpstr> «Каждый пожарный – герой, всю жизнь на войне, каждую минуту рискует головой»                                                                             В.А. Гиляровский </vt:lpstr>
      <vt:lpstr>Вот таких героев, наших сверстников, в нашей стране сотни. Все они, не дожидаясь пожарных, рискуя своей жизнью, бросались в огонь, спасая жизнь других людей. Юных героев награждают медалями «За отвагу на пожаре». </vt:lpstr>
      <vt:lpstr>За проявленные отвагу и мужество  героев наградили медалью  «За отвагу на пожаре»</vt:lpstr>
      <vt:lpstr>ВИКТОРИНА ПО ПРАВИЛАМ ПОЖАРНОЙ БЕЗОПАСНОСТИ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Director</dc:creator>
  <cp:lastModifiedBy>Admin</cp:lastModifiedBy>
  <cp:revision>16</cp:revision>
  <dcterms:created xsi:type="dcterms:W3CDTF">2016-04-18T05:00:49Z</dcterms:created>
  <dcterms:modified xsi:type="dcterms:W3CDTF">2019-02-20T12:30:12Z</dcterms:modified>
</cp:coreProperties>
</file>