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41" r:id="rId2"/>
    <p:sldId id="328" r:id="rId3"/>
    <p:sldId id="276" r:id="rId4"/>
    <p:sldId id="279" r:id="rId5"/>
    <p:sldId id="325" r:id="rId6"/>
    <p:sldId id="336" r:id="rId7"/>
    <p:sldId id="337" r:id="rId8"/>
    <p:sldId id="338" r:id="rId9"/>
    <p:sldId id="326" r:id="rId10"/>
    <p:sldId id="327" r:id="rId11"/>
    <p:sldId id="323" r:id="rId12"/>
    <p:sldId id="329" r:id="rId13"/>
    <p:sldId id="331" r:id="rId14"/>
    <p:sldId id="334" r:id="rId15"/>
    <p:sldId id="332" r:id="rId16"/>
    <p:sldId id="333" r:id="rId17"/>
    <p:sldId id="335" r:id="rId18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0"/>
      </p:ext>
    </p:extLst>
  </p:showPr>
  <p:clrMru>
    <a:srgbClr val="008000"/>
    <a:srgbClr val="FFFF99"/>
    <a:srgbClr val="00FF00"/>
    <a:srgbClr val="66FF33"/>
    <a:srgbClr val="FFFFCC"/>
    <a:srgbClr val="99FF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3019" autoAdjust="0"/>
  </p:normalViewPr>
  <p:slideViewPr>
    <p:cSldViewPr>
      <p:cViewPr varScale="1">
        <p:scale>
          <a:sx n="108" d="100"/>
          <a:sy n="108" d="100"/>
        </p:scale>
        <p:origin x="-170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33D9506-87EE-4E41-ABA2-1B26736671A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3116396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E9FB81F-7F85-4332-92AE-76A3F47C5D0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0227371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2E904AD-7ADB-46DD-A541-99B85BF5BA9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6209762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9CF37A3-F245-4C55-8D64-43799F52C55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28603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3ED0105-C51D-43D5-BAB5-2E02567DE3F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3836011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9DEBC46-A364-4BF6-A520-A517E0D9B42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9526380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00AD33C-BB88-4EE2-B649-9CABE4E4F24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5434457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0D4ACF9-8972-4D27-BBBE-E12BEBD3018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0709554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99E6E4A-E5D7-4CD7-ADB9-A3A13398FD7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9149742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4A68D10-CC6F-4E64-9621-250805B5029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1577623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F7872A-3B4C-4D36-8D08-A49B7734983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7148921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00FF00"/>
            </a:gs>
            <a:gs pos="100000">
              <a:srgbClr val="FFFF99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8D176825-9AE2-4DD4-8EC4-36980E91EF4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7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 descr="Безимени-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1" name="AutoShape 7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083550" y="273050"/>
            <a:ext cx="838200" cy="609600"/>
          </a:xfrm>
          <a:prstGeom prst="actionButtonForwardNext">
            <a:avLst/>
          </a:prstGeom>
          <a:solidFill>
            <a:srgbClr val="0080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2052" name="Заголовок 10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sz="2800" smtClean="0"/>
              <a:t/>
            </a:r>
            <a:br>
              <a:rPr lang="ru-RU" sz="2800" smtClean="0"/>
            </a:br>
            <a:endParaRPr lang="ru-RU" sz="2800" smtClean="0"/>
          </a:p>
        </p:txBody>
      </p:sp>
      <p:sp>
        <p:nvSpPr>
          <p:cNvPr id="2053" name="Содержимое 7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smtClean="0"/>
              <a:t/>
            </a:r>
            <a:br>
              <a:rPr lang="ru-RU" smtClean="0"/>
            </a:br>
            <a:endParaRPr lang="ru-RU" smtClean="0"/>
          </a:p>
        </p:txBody>
      </p:sp>
      <p:sp>
        <p:nvSpPr>
          <p:cNvPr id="7" name="Содержимое 6"/>
          <p:cNvSpPr>
            <a:spLocks noGrp="1"/>
          </p:cNvSpPr>
          <p:nvPr>
            <p:ph sz="half" idx="4294967295"/>
          </p:nvPr>
        </p:nvSpPr>
        <p:spPr>
          <a:xfrm>
            <a:off x="476250" y="2174875"/>
            <a:ext cx="7150100" cy="3951288"/>
          </a:xfrm>
        </p:spPr>
        <p:txBody>
          <a:bodyPr/>
          <a:lstStyle/>
          <a:p>
            <a:pPr algn="ctr">
              <a:buFontTx/>
              <a:buNone/>
              <a:defRPr/>
            </a:pPr>
            <a:endParaRPr lang="ru-RU" sz="2000" b="1" dirty="0" smtClean="0">
              <a:solidFill>
                <a:srgbClr val="0070C0"/>
              </a:solidFill>
            </a:endParaRPr>
          </a:p>
          <a:p>
            <a:pPr algn="ctr">
              <a:buFontTx/>
              <a:buNone/>
              <a:defRPr/>
            </a:pPr>
            <a:r>
              <a:rPr lang="ru-RU" sz="2000" b="1" dirty="0" smtClean="0">
                <a:solidFill>
                  <a:srgbClr val="002060"/>
                </a:solidFill>
              </a:rPr>
              <a:t>«Ветераны пожарной охраны города Кашина »</a:t>
            </a:r>
            <a:endParaRPr lang="ru-RU" sz="2000" dirty="0" smtClean="0">
              <a:solidFill>
                <a:srgbClr val="002060"/>
              </a:solidFill>
            </a:endParaRPr>
          </a:p>
          <a:p>
            <a:pPr algn="ctr">
              <a:buFontTx/>
              <a:buNone/>
              <a:defRPr/>
            </a:pPr>
            <a:r>
              <a:rPr lang="ru-RU" sz="2000" b="1" dirty="0" err="1" smtClean="0">
                <a:solidFill>
                  <a:srgbClr val="002060"/>
                </a:solidFill>
              </a:rPr>
              <a:t>Тарановский</a:t>
            </a:r>
            <a:r>
              <a:rPr lang="ru-RU" sz="2000" b="1" dirty="0" smtClean="0">
                <a:solidFill>
                  <a:srgbClr val="002060"/>
                </a:solidFill>
              </a:rPr>
              <a:t> </a:t>
            </a:r>
            <a:r>
              <a:rPr lang="ru-RU" sz="2000" b="1" dirty="0" err="1" smtClean="0">
                <a:solidFill>
                  <a:srgbClr val="002060"/>
                </a:solidFill>
              </a:rPr>
              <a:t>Игор</a:t>
            </a:r>
            <a:endParaRPr lang="ru-RU" sz="2000" dirty="0" smtClean="0">
              <a:solidFill>
                <a:srgbClr val="002060"/>
              </a:solidFill>
            </a:endParaRPr>
          </a:p>
          <a:p>
            <a:pPr algn="ctr">
              <a:buFontTx/>
              <a:buNone/>
              <a:defRPr/>
            </a:pPr>
            <a:r>
              <a:rPr lang="ru-RU" sz="2000" b="1" dirty="0" smtClean="0">
                <a:solidFill>
                  <a:srgbClr val="002060"/>
                </a:solidFill>
              </a:rPr>
              <a:t>ГК</a:t>
            </a:r>
            <a:r>
              <a:rPr lang="ru-RU" sz="2000" b="1" dirty="0" smtClean="0">
                <a:solidFill>
                  <a:srgbClr val="002060"/>
                </a:solidFill>
              </a:rPr>
              <a:t>ОУ </a:t>
            </a:r>
            <a:r>
              <a:rPr lang="ru-RU" sz="2000" b="1" dirty="0" smtClean="0">
                <a:solidFill>
                  <a:srgbClr val="002060"/>
                </a:solidFill>
              </a:rPr>
              <a:t>«Кашинская школа-интернат» </a:t>
            </a:r>
            <a:endParaRPr lang="ru-RU" sz="2000" dirty="0" smtClean="0">
              <a:solidFill>
                <a:srgbClr val="002060"/>
              </a:solidFill>
            </a:endParaRPr>
          </a:p>
          <a:p>
            <a:pPr algn="ctr">
              <a:buFontTx/>
              <a:buNone/>
              <a:defRPr/>
            </a:pPr>
            <a:r>
              <a:rPr lang="ru-RU" sz="2000" b="1" dirty="0" smtClean="0">
                <a:solidFill>
                  <a:srgbClr val="002060"/>
                </a:solidFill>
              </a:rPr>
              <a:t>Тверская область</a:t>
            </a:r>
            <a:endParaRPr lang="ru-RU" sz="2000" dirty="0" smtClean="0">
              <a:solidFill>
                <a:srgbClr val="002060"/>
              </a:solidFill>
            </a:endParaRPr>
          </a:p>
          <a:p>
            <a:pPr algn="ctr">
              <a:buFontTx/>
              <a:buNone/>
              <a:defRPr/>
            </a:pPr>
            <a:r>
              <a:rPr lang="ru-RU" sz="2000" b="1" dirty="0" smtClean="0">
                <a:solidFill>
                  <a:srgbClr val="002060"/>
                </a:solidFill>
              </a:rPr>
              <a:t> </a:t>
            </a:r>
            <a:endParaRPr lang="ru-RU" sz="2000" dirty="0" smtClean="0">
              <a:solidFill>
                <a:srgbClr val="002060"/>
              </a:solidFill>
            </a:endParaRPr>
          </a:p>
          <a:p>
            <a:pPr algn="ctr">
              <a:buFontTx/>
              <a:buNone/>
              <a:defRPr/>
            </a:pPr>
            <a:r>
              <a:rPr lang="ru-RU" sz="2000" b="1" dirty="0" smtClean="0"/>
              <a:t> </a:t>
            </a:r>
            <a:endParaRPr lang="ru-RU" sz="2000" dirty="0" smtClean="0"/>
          </a:p>
          <a:p>
            <a:pPr algn="r">
              <a:buFontTx/>
              <a:buNone/>
              <a:defRPr/>
            </a:pPr>
            <a:r>
              <a:rPr lang="ru-RU" sz="2000" b="1" dirty="0" smtClean="0"/>
              <a:t> </a:t>
            </a:r>
            <a:r>
              <a:rPr lang="ru-RU" sz="1400" dirty="0" smtClean="0"/>
              <a:t> Руководитель:</a:t>
            </a:r>
          </a:p>
          <a:p>
            <a:pPr algn="r">
              <a:buFontTx/>
              <a:buNone/>
              <a:defRPr/>
            </a:pPr>
            <a:r>
              <a:rPr lang="ru-RU" sz="1400" dirty="0" smtClean="0"/>
              <a:t>Гусева Елена Евгеньевна,</a:t>
            </a:r>
          </a:p>
          <a:p>
            <a:pPr algn="r">
              <a:buFontTx/>
              <a:buNone/>
              <a:defRPr/>
            </a:pPr>
            <a:r>
              <a:rPr lang="ru-RU" sz="1400" dirty="0" smtClean="0"/>
              <a:t>учитель начальных классов </a:t>
            </a:r>
          </a:p>
          <a:p>
            <a:pPr algn="ctr">
              <a:buFontTx/>
              <a:buNone/>
              <a:defRPr/>
            </a:pPr>
            <a:r>
              <a:rPr lang="ru-RU" sz="2000" b="1" dirty="0" smtClean="0">
                <a:solidFill>
                  <a:srgbClr val="FF0000"/>
                </a:solidFill>
              </a:rPr>
              <a:t>Кашин 2018 год</a:t>
            </a:r>
          </a:p>
          <a:p>
            <a:pPr>
              <a:defRPr/>
            </a:pPr>
            <a:endParaRPr lang="ru-RU" sz="1050" dirty="0"/>
          </a:p>
        </p:txBody>
      </p:sp>
      <p:sp>
        <p:nvSpPr>
          <p:cNvPr id="2055" name="Текст 7"/>
          <p:cNvSpPr>
            <a:spLocks noGrp="1"/>
          </p:cNvSpPr>
          <p:nvPr>
            <p:ph type="body" sz="quarter" idx="4294967295"/>
          </p:nvPr>
        </p:nvSpPr>
        <p:spPr>
          <a:xfrm>
            <a:off x="927100" y="882650"/>
            <a:ext cx="7785100" cy="1292225"/>
          </a:xfrm>
        </p:spPr>
        <p:txBody>
          <a:bodyPr/>
          <a:lstStyle/>
          <a:p>
            <a:pPr marL="0" indent="0" algn="ctr">
              <a:buFontTx/>
              <a:buNone/>
              <a:defRPr/>
            </a:pPr>
            <a:r>
              <a:rPr lang="ru-RU" sz="1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ВСЕРОССИЙСКИЙ ДЕТСКО-ЮНОШЕНСКИЙ КОНКУРС НАУЧНО-ПРАКТИЧЕСКИХ И ИССЛЕДОВАТЕЛЬСКИХ РАБОТ В ОБЛАСТИ ПОЖАРНОЙ БЕЗОПАСНОСТИ </a:t>
            </a:r>
          </a:p>
          <a:p>
            <a:pPr marL="0" indent="0" algn="ctr">
              <a:buFontTx/>
              <a:buNone/>
              <a:defRPr/>
            </a:pPr>
            <a:r>
              <a:rPr lang="ru-RU" sz="1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« МИР В НАШИХ РУКАХ!»</a:t>
            </a:r>
          </a:p>
          <a:p>
            <a:pPr>
              <a:defRPr/>
            </a:pPr>
            <a:endParaRPr lang="ru-RU" sz="18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4" descr="Безимени-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15" name="AutoShape 7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083550" y="273050"/>
            <a:ext cx="838200" cy="609600"/>
          </a:xfrm>
          <a:prstGeom prst="actionButtonForwardNext">
            <a:avLst/>
          </a:prstGeom>
          <a:solidFill>
            <a:srgbClr val="0080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3316" name="Заголовок 7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309812"/>
          </a:xfrm>
        </p:spPr>
        <p:txBody>
          <a:bodyPr/>
          <a:lstStyle/>
          <a:p>
            <a:r>
              <a:rPr lang="ru-RU" sz="1600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1.2. Встреча с ветеранами 33 пожарно-спасательной части г. Кашина.</a:t>
            </a:r>
            <a:br>
              <a:rPr lang="ru-RU" sz="1600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smtClean="0"/>
              <a:t/>
            </a:r>
            <a:br>
              <a:rPr lang="ru-RU" sz="1600" smtClean="0"/>
            </a:br>
            <a:r>
              <a:rPr lang="ru-RU" sz="1600" smtClean="0">
                <a:solidFill>
                  <a:srgbClr val="002060"/>
                </a:solidFill>
              </a:rPr>
              <a:t> За время существования пожарной части в г. Кашине, многие работники пожарной охраны заслужили звание- ветерана. За свой героический труд они достойны особого уважения и почета. Нам удалось встретиться и побеседовать лишь с некоторыми. Все ветераны неоднократно награждались почётными грамотами, благодарственными письмами и ведомственными медалями за свой нелегкий труд. </a:t>
            </a:r>
            <a:br>
              <a:rPr lang="ru-RU" sz="1600" smtClean="0">
                <a:solidFill>
                  <a:srgbClr val="002060"/>
                </a:solidFill>
              </a:rPr>
            </a:br>
            <a:r>
              <a:rPr lang="ru-RU" sz="1600" smtClean="0">
                <a:solidFill>
                  <a:srgbClr val="002060"/>
                </a:solidFill>
              </a:rPr>
              <a:t/>
            </a:r>
            <a:br>
              <a:rPr lang="ru-RU" sz="1600" smtClean="0">
                <a:solidFill>
                  <a:srgbClr val="002060"/>
                </a:solidFill>
              </a:rPr>
            </a:br>
            <a:endParaRPr lang="ru-RU" sz="1600" smtClean="0">
              <a:solidFill>
                <a:srgbClr val="002060"/>
              </a:solidFill>
            </a:endParaRPr>
          </a:p>
        </p:txBody>
      </p:sp>
      <p:sp>
        <p:nvSpPr>
          <p:cNvPr id="13317" name="Содержимое 11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>
              <a:buFontTx/>
              <a:buNone/>
            </a:pPr>
            <a:r>
              <a:rPr lang="ru-RU" sz="2000" b="1" smtClean="0"/>
              <a:t/>
            </a:r>
            <a:br>
              <a:rPr lang="ru-RU" sz="2000" b="1" smtClean="0"/>
            </a:br>
            <a:endParaRPr lang="ru-RU" sz="2000" smtClean="0"/>
          </a:p>
        </p:txBody>
      </p:sp>
      <p:sp>
        <p:nvSpPr>
          <p:cNvPr id="13318" name="Содержимое 8"/>
          <p:cNvSpPr>
            <a:spLocks noGrp="1"/>
          </p:cNvSpPr>
          <p:nvPr>
            <p:ph sz="half" idx="2"/>
          </p:nvPr>
        </p:nvSpPr>
        <p:spPr>
          <a:xfrm>
            <a:off x="4648200" y="2317750"/>
            <a:ext cx="3568700" cy="3808413"/>
          </a:xfrm>
        </p:spPr>
        <p:txBody>
          <a:bodyPr/>
          <a:lstStyle/>
          <a:p>
            <a:pPr>
              <a:defRPr/>
            </a:pPr>
            <a:endParaRPr lang="ru-RU" sz="1600" b="1" dirty="0" smtClean="0"/>
          </a:p>
          <a:p>
            <a:pPr>
              <a:defRPr/>
            </a:pPr>
            <a:endParaRPr lang="ru-RU" sz="1600" b="1" dirty="0" smtClean="0"/>
          </a:p>
          <a:p>
            <a:pPr marL="0" indent="0">
              <a:buFontTx/>
              <a:buNone/>
              <a:defRPr/>
            </a:pPr>
            <a:r>
              <a:rPr lang="ru-RU" sz="18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Бутина</a:t>
            </a:r>
            <a:r>
              <a:rPr lang="ru-RU" sz="1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Людмила Николаевна. </a:t>
            </a:r>
          </a:p>
          <a:p>
            <a:pPr marL="0" indent="0">
              <a:buFontTx/>
              <a:buNone/>
              <a:defRPr/>
            </a:pPr>
            <a:r>
              <a:rPr lang="ru-RU" sz="1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Должность- диспетчер.</a:t>
            </a:r>
          </a:p>
          <a:p>
            <a:pPr marL="0" indent="0">
              <a:buFontTx/>
              <a:buNone/>
              <a:defRPr/>
            </a:pPr>
            <a:r>
              <a:rPr lang="ru-RU" sz="1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Стаж работы -40 лет.</a:t>
            </a:r>
          </a:p>
          <a:p>
            <a:pPr marL="0" indent="0">
              <a:buFontTx/>
              <a:buNone/>
              <a:defRPr/>
            </a:pPr>
            <a:r>
              <a:rPr lang="ru-RU" sz="1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Медали:</a:t>
            </a:r>
          </a:p>
          <a:p>
            <a:pPr marL="0" indent="0">
              <a:buFontTx/>
              <a:buNone/>
              <a:defRPr/>
            </a:pPr>
            <a:r>
              <a:rPr lang="ru-RU" sz="1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-«За безупречную службу.»</a:t>
            </a:r>
          </a:p>
          <a:p>
            <a:pPr marL="0" indent="0">
              <a:buFontTx/>
              <a:buNone/>
              <a:defRPr/>
            </a:pPr>
            <a:r>
              <a:rPr lang="ru-RU" sz="1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-«20 лет МЧС»</a:t>
            </a:r>
          </a:p>
          <a:p>
            <a:pPr marL="0" indent="0">
              <a:buFontTx/>
              <a:buNone/>
              <a:defRPr/>
            </a:pPr>
            <a:r>
              <a:rPr lang="ru-RU" sz="1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-«Маршала Василия Чуйкова.»</a:t>
            </a:r>
          </a:p>
          <a:p>
            <a:pPr>
              <a:defRPr/>
            </a:pPr>
            <a:endParaRPr lang="ru-RU" sz="18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319" name="Рисунок 9" descr="C:\Documents and Settings\Администратор\Рабочий стол\Новая папка (10)\Копия фото 00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71650" y="2708275"/>
            <a:ext cx="2190750" cy="3165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14339" name="Объект 5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3524250" cy="4033838"/>
          </a:xfrm>
        </p:spPr>
        <p:txBody>
          <a:bodyPr/>
          <a:lstStyle/>
          <a:p>
            <a:pPr marL="0" indent="0">
              <a:buFontTx/>
              <a:buNone/>
              <a:defRPr/>
            </a:pPr>
            <a:r>
              <a:rPr lang="ru-RU" sz="1800" b="1" dirty="0" smtClean="0">
                <a:solidFill>
                  <a:srgbClr val="C00000"/>
                </a:solidFill>
              </a:rPr>
              <a:t>Иванов Сергей Анатольевич.</a:t>
            </a:r>
          </a:p>
          <a:p>
            <a:pPr marL="0" indent="0">
              <a:buFontTx/>
              <a:buNone/>
              <a:defRPr/>
            </a:pPr>
            <a:r>
              <a:rPr lang="ru-RU" sz="1800" b="1" dirty="0" smtClean="0">
                <a:solidFill>
                  <a:srgbClr val="002060"/>
                </a:solidFill>
              </a:rPr>
              <a:t>Должность- начальник караула. </a:t>
            </a:r>
          </a:p>
          <a:p>
            <a:pPr marL="0" indent="0">
              <a:buFontTx/>
              <a:buNone/>
              <a:defRPr/>
            </a:pPr>
            <a:endParaRPr lang="ru-RU" sz="1800" b="1" dirty="0" smtClean="0">
              <a:solidFill>
                <a:srgbClr val="002060"/>
              </a:solidFill>
            </a:endParaRPr>
          </a:p>
          <a:p>
            <a:pPr marL="0" indent="0">
              <a:buFontTx/>
              <a:buNone/>
              <a:defRPr/>
            </a:pPr>
            <a:r>
              <a:rPr lang="ru-RU" sz="1800" b="1" dirty="0" smtClean="0">
                <a:solidFill>
                  <a:srgbClr val="002060"/>
                </a:solidFill>
              </a:rPr>
              <a:t>Стаж работы-25 лет</a:t>
            </a:r>
          </a:p>
          <a:p>
            <a:pPr marL="0" indent="0">
              <a:buFontTx/>
              <a:buNone/>
              <a:defRPr/>
            </a:pPr>
            <a:endParaRPr lang="ru-RU" sz="1800" b="1" dirty="0" smtClean="0">
              <a:solidFill>
                <a:srgbClr val="002060"/>
              </a:solidFill>
            </a:endParaRPr>
          </a:p>
          <a:p>
            <a:pPr marL="0" indent="0">
              <a:buFontTx/>
              <a:buNone/>
              <a:defRPr/>
            </a:pPr>
            <a:r>
              <a:rPr lang="ru-RU" sz="1800" b="1" dirty="0" smtClean="0">
                <a:solidFill>
                  <a:srgbClr val="002060"/>
                </a:solidFill>
              </a:rPr>
              <a:t>Медали: </a:t>
            </a:r>
          </a:p>
          <a:p>
            <a:pPr marL="0" indent="0">
              <a:buFontTx/>
              <a:buNone/>
              <a:defRPr/>
            </a:pPr>
            <a:r>
              <a:rPr lang="ru-RU" sz="1800" b="1" dirty="0" smtClean="0">
                <a:solidFill>
                  <a:srgbClr val="002060"/>
                </a:solidFill>
              </a:rPr>
              <a:t>-« За отличие в службе»</a:t>
            </a:r>
          </a:p>
          <a:p>
            <a:pPr marL="0" indent="0">
              <a:buFontTx/>
              <a:buNone/>
              <a:defRPr/>
            </a:pPr>
            <a:r>
              <a:rPr lang="ru-RU" sz="1800" b="1" dirty="0" smtClean="0">
                <a:solidFill>
                  <a:srgbClr val="002060"/>
                </a:solidFill>
              </a:rPr>
              <a:t>-« 20 лет МЧС»</a:t>
            </a:r>
          </a:p>
          <a:p>
            <a:pPr marL="0" indent="0">
              <a:buFontTx/>
              <a:buNone/>
              <a:defRPr/>
            </a:pPr>
            <a:r>
              <a:rPr lang="ru-RU" sz="1800" b="1" dirty="0" smtClean="0">
                <a:solidFill>
                  <a:srgbClr val="002060"/>
                </a:solidFill>
              </a:rPr>
              <a:t>-«25 лет МЧС»</a:t>
            </a:r>
          </a:p>
          <a:p>
            <a:pPr marL="0" indent="0">
              <a:buFontTx/>
              <a:buNone/>
              <a:defRPr/>
            </a:pPr>
            <a:r>
              <a:rPr lang="ru-RU" sz="1800" b="1" dirty="0" smtClean="0">
                <a:solidFill>
                  <a:srgbClr val="002060"/>
                </a:solidFill>
              </a:rPr>
              <a:t>-« Маршала Василия Чуйкова.»</a:t>
            </a:r>
          </a:p>
          <a:p>
            <a:pPr>
              <a:defRPr/>
            </a:pPr>
            <a:endParaRPr lang="ru-RU" sz="18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340" name="Содержимое 4" descr="C:\Documents and Settings\Администратор\Рабочий стол\ПОЖАРНАЯ ЧАСТЬ\фото\фото 182.jpg"/>
          <p:cNvPicPr>
            <a:picLocks noGrp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1331913" y="1584325"/>
            <a:ext cx="2025650" cy="418465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15363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3479800" cy="4525963"/>
          </a:xfrm>
        </p:spPr>
        <p:txBody>
          <a:bodyPr/>
          <a:lstStyle/>
          <a:p>
            <a:pPr marL="0" indent="0">
              <a:buFontTx/>
              <a:buNone/>
              <a:defRPr/>
            </a:pPr>
            <a:r>
              <a:rPr lang="ru-RU" sz="18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Кербунова</a:t>
            </a:r>
            <a:r>
              <a:rPr lang="ru-RU" sz="1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Людмила Александровна. </a:t>
            </a:r>
          </a:p>
          <a:p>
            <a:pPr marL="0" indent="0">
              <a:buFontTx/>
              <a:buNone/>
              <a:defRPr/>
            </a:pPr>
            <a:r>
              <a:rPr lang="ru-RU" sz="1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Должность-диспетчер. </a:t>
            </a:r>
          </a:p>
          <a:p>
            <a:pPr marL="0" indent="0">
              <a:buFontTx/>
              <a:buNone/>
              <a:defRPr/>
            </a:pPr>
            <a:endParaRPr lang="ru-RU" sz="18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FontTx/>
              <a:buNone/>
              <a:defRPr/>
            </a:pPr>
            <a:r>
              <a:rPr lang="ru-RU" sz="1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Стаж работы-40 лет. </a:t>
            </a:r>
          </a:p>
          <a:p>
            <a:pPr marL="0" indent="0">
              <a:buFontTx/>
              <a:buNone/>
              <a:defRPr/>
            </a:pPr>
            <a:endParaRPr lang="ru-RU" sz="18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FontTx/>
              <a:buNone/>
              <a:defRPr/>
            </a:pPr>
            <a:r>
              <a:rPr lang="ru-RU" sz="1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Медали:</a:t>
            </a:r>
          </a:p>
          <a:p>
            <a:pPr marL="0" indent="0">
              <a:buFontTx/>
              <a:buNone/>
              <a:defRPr/>
            </a:pPr>
            <a:r>
              <a:rPr lang="ru-RU" sz="1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-«За безупречную службу»</a:t>
            </a:r>
          </a:p>
          <a:p>
            <a:pPr marL="0" indent="0">
              <a:buFontTx/>
              <a:buNone/>
              <a:defRPr/>
            </a:pPr>
            <a:r>
              <a:rPr lang="ru-RU" sz="1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-« За заслуги в укреплении гражданской обороны»</a:t>
            </a:r>
          </a:p>
          <a:p>
            <a:pPr marL="0" indent="0">
              <a:buFontTx/>
              <a:buNone/>
              <a:defRPr/>
            </a:pPr>
            <a:r>
              <a:rPr lang="ru-RU" sz="1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-«Знак за заслуги»</a:t>
            </a:r>
          </a:p>
          <a:p>
            <a:pPr>
              <a:defRPr/>
            </a:pP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5364" name="Содержимое 4" descr="C:\Documents and Settings\Администратор\Local Settings\Temporary Internet Files\Content.Word\фото 196.jpg"/>
          <p:cNvPicPr>
            <a:picLocks noGrp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1276350" y="1728788"/>
            <a:ext cx="2216150" cy="4267200"/>
          </a:xfr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16387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3703638" cy="4525963"/>
          </a:xfrm>
        </p:spPr>
        <p:txBody>
          <a:bodyPr/>
          <a:lstStyle/>
          <a:p>
            <a:pPr marL="0" indent="0">
              <a:buFontTx/>
              <a:buNone/>
            </a:pPr>
            <a:r>
              <a:rPr lang="ru-RU" sz="1800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Сатаров Владимир Викторович. </a:t>
            </a:r>
            <a:endParaRPr lang="ru-RU" sz="180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FontTx/>
              <a:buNone/>
            </a:pPr>
            <a:r>
              <a:rPr lang="ru-RU" sz="18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Должность- командир отделения. </a:t>
            </a:r>
          </a:p>
          <a:p>
            <a:pPr marL="0" indent="0">
              <a:buFontTx/>
              <a:buNone/>
            </a:pPr>
            <a:r>
              <a:rPr lang="ru-RU" sz="18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Стаж работы-23 года.</a:t>
            </a:r>
          </a:p>
          <a:p>
            <a:pPr marL="0" indent="0">
              <a:buFontTx/>
              <a:buNone/>
            </a:pPr>
            <a:r>
              <a:rPr lang="ru-RU" sz="18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Медали :</a:t>
            </a:r>
          </a:p>
          <a:p>
            <a:pPr marL="0" indent="0">
              <a:buFontTx/>
              <a:buNone/>
            </a:pPr>
            <a:r>
              <a:rPr lang="ru-RU" sz="18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«За безупречную службу  </a:t>
            </a:r>
            <a:r>
              <a:rPr lang="en-US" sz="18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I </a:t>
            </a:r>
            <a:r>
              <a:rPr lang="ru-RU" sz="18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степени.»</a:t>
            </a:r>
          </a:p>
          <a:p>
            <a:pPr marL="0" indent="0">
              <a:buFontTx/>
              <a:buNone/>
            </a:pPr>
            <a:r>
              <a:rPr lang="ru-RU" sz="18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-«За безупречную службу </a:t>
            </a:r>
            <a:r>
              <a:rPr lang="en-US" sz="18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II</a:t>
            </a:r>
            <a:r>
              <a:rPr lang="ru-RU" sz="18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степени.»</a:t>
            </a:r>
          </a:p>
          <a:p>
            <a:pPr marL="0" indent="0">
              <a:buFontTx/>
              <a:buNone/>
            </a:pPr>
            <a:r>
              <a:rPr lang="ru-RU" sz="18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-«За безупречную службу </a:t>
            </a:r>
            <a:r>
              <a:rPr lang="en-US" sz="18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III</a:t>
            </a:r>
            <a:r>
              <a:rPr lang="ru-RU" sz="18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степени.»</a:t>
            </a:r>
          </a:p>
          <a:p>
            <a:pPr marL="0" indent="0">
              <a:buFontTx/>
              <a:buNone/>
            </a:pPr>
            <a:r>
              <a:rPr lang="ru-RU" sz="18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-«Маршала Василия Чуйкова.»</a:t>
            </a:r>
          </a:p>
        </p:txBody>
      </p:sp>
      <p:pic>
        <p:nvPicPr>
          <p:cNvPr id="16388" name="Содержимое 4" descr="C:\Documents and Settings\Администратор\Рабочий стол\ПОЖАРНАЯ ЧАСТЬ\фото\Копия фото 177.jpg"/>
          <p:cNvPicPr>
            <a:picLocks noGrp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1133475" y="1728788"/>
            <a:ext cx="2403475" cy="4267200"/>
          </a:xfr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Заголовок 1"/>
          <p:cNvSpPr>
            <a:spLocks noGrp="1"/>
          </p:cNvSpPr>
          <p:nvPr>
            <p:ph type="title"/>
          </p:nvPr>
        </p:nvSpPr>
        <p:spPr>
          <a:xfrm>
            <a:off x="457200" y="495300"/>
            <a:ext cx="8229600" cy="922338"/>
          </a:xfrm>
        </p:spPr>
        <p:txBody>
          <a:bodyPr/>
          <a:lstStyle/>
          <a:p>
            <a:r>
              <a:rPr lang="ru-RU" sz="1200" smtClean="0"/>
              <a:t/>
            </a:r>
            <a:br>
              <a:rPr lang="ru-RU" sz="1200" smtClean="0"/>
            </a:br>
            <a:r>
              <a:rPr lang="ru-RU" sz="1800" b="1" smtClean="0"/>
              <a:t> </a:t>
            </a:r>
            <a:r>
              <a:rPr lang="ru-RU" sz="1800" b="1" smtClean="0">
                <a:solidFill>
                  <a:srgbClr val="C00000"/>
                </a:solidFill>
              </a:rPr>
              <a:t>Медали:</a:t>
            </a:r>
            <a:r>
              <a:rPr lang="ru-RU" sz="1800" smtClean="0">
                <a:solidFill>
                  <a:srgbClr val="C00000"/>
                </a:solidFill>
              </a:rPr>
              <a:t/>
            </a:r>
            <a:br>
              <a:rPr lang="ru-RU" sz="1800" smtClean="0">
                <a:solidFill>
                  <a:srgbClr val="C00000"/>
                </a:solidFill>
              </a:rPr>
            </a:br>
            <a:endParaRPr lang="ru-RU" sz="1800" smtClean="0">
              <a:solidFill>
                <a:srgbClr val="C00000"/>
              </a:solidFill>
            </a:endParaRPr>
          </a:p>
        </p:txBody>
      </p:sp>
      <p:pic>
        <p:nvPicPr>
          <p:cNvPr id="17411" name="Содержимое 4" descr="C:\Documents and Settings\Администратор\Рабочий стол\Новая папка (5)\medal-20-let-mchs-rossii-04.jpg"/>
          <p:cNvPicPr>
            <a:picLocks noGrp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660400" y="1784350"/>
            <a:ext cx="1466850" cy="1365250"/>
          </a:xfrm>
        </p:spPr>
      </p:pic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393700" y="3251200"/>
            <a:ext cx="2020888" cy="30797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eaLnBrk="0" hangingPunct="0"/>
            <a:r>
              <a:rPr lang="ru-RU" sz="1400" b="1">
                <a:cs typeface="Times New Roman" pitchFamily="18" charset="0"/>
              </a:rPr>
              <a:t>Медаль «20 лет МЧС</a:t>
            </a:r>
            <a:endParaRPr lang="ru-RU"/>
          </a:p>
        </p:txBody>
      </p:sp>
      <p:pic>
        <p:nvPicPr>
          <p:cNvPr id="17413" name="Рисунок 9" descr="C:\Documents and Settings\Администратор\Local Settings\Temporary Internet Files\Content.Word\medal-mchs-marshal-vasilij-chujkov-9.309x309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04850" y="3829050"/>
            <a:ext cx="1289050" cy="1473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4" name="Прямоугольник 10"/>
          <p:cNvSpPr>
            <a:spLocks noChangeArrowheads="1"/>
          </p:cNvSpPr>
          <p:nvPr/>
        </p:nvSpPr>
        <p:spPr bwMode="auto">
          <a:xfrm>
            <a:off x="304800" y="5518150"/>
            <a:ext cx="43561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ru-RU" sz="1400" b="1">
                <a:solidFill>
                  <a:srgbClr val="C00000"/>
                </a:solidFill>
              </a:rPr>
              <a:t>Медаль «Маршала Василия Чуйкова.»</a:t>
            </a:r>
            <a:endParaRPr lang="ru-RU" sz="1400">
              <a:solidFill>
                <a:srgbClr val="C00000"/>
              </a:solidFill>
            </a:endParaRPr>
          </a:p>
        </p:txBody>
      </p:sp>
      <p:pic>
        <p:nvPicPr>
          <p:cNvPr id="17415" name="Содержимое 11" descr="C:\Documents and Settings\Администратор\Local Settings\Temporary Internet Files\Content.Word\medal-25-let-mchs-11.jpg"/>
          <p:cNvPicPr>
            <a:picLocks noGrp="1"/>
          </p:cNvPicPr>
          <p:nvPr>
            <p:ph sz="half" idx="2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3105150" y="1917700"/>
            <a:ext cx="1466850" cy="1185863"/>
          </a:xfrm>
        </p:spPr>
      </p:pic>
      <p:sp>
        <p:nvSpPr>
          <p:cNvPr id="17416" name="Rectangle 5"/>
          <p:cNvSpPr>
            <a:spLocks noChangeArrowheads="1"/>
          </p:cNvSpPr>
          <p:nvPr/>
        </p:nvSpPr>
        <p:spPr bwMode="auto">
          <a:xfrm>
            <a:off x="2971800" y="3295650"/>
            <a:ext cx="2178050" cy="30797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eaLnBrk="0" hangingPunct="0"/>
            <a:r>
              <a:rPr lang="ru-RU" sz="1400" b="1">
                <a:cs typeface="Times New Roman" pitchFamily="18" charset="0"/>
              </a:rPr>
              <a:t>Медаль «25 лет МЧС»</a:t>
            </a:r>
            <a:endParaRPr lang="ru-RU"/>
          </a:p>
        </p:txBody>
      </p:sp>
      <p:pic>
        <p:nvPicPr>
          <p:cNvPr id="17417" name="Рисунок 13" descr="C:\Documents and Settings\Администратор\Local Settings\Temporary Internet Files\Content.Word\nagrudnyj-znak-mchs-rossii-za-zaslugi-4.655x459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216650" y="2006600"/>
            <a:ext cx="1346200" cy="1123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8" name="Rectangle 6"/>
          <p:cNvSpPr>
            <a:spLocks noChangeArrowheads="1"/>
          </p:cNvSpPr>
          <p:nvPr/>
        </p:nvSpPr>
        <p:spPr bwMode="auto">
          <a:xfrm>
            <a:off x="5727700" y="3695700"/>
            <a:ext cx="27051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eaLnBrk="0" hangingPunct="0"/>
            <a:r>
              <a:rPr lang="ru-RU" sz="1400" b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Наградной знак </a:t>
            </a:r>
            <a:r>
              <a:rPr lang="ru-RU" sz="1400" b="1">
                <a:solidFill>
                  <a:srgbClr val="C00000"/>
                </a:solidFill>
                <a:latin typeface="Calibri" pitchFamily="34" charset="0"/>
                <a:cs typeface="Times New Roman" pitchFamily="18" charset="0"/>
              </a:rPr>
              <a:t>«</a:t>
            </a:r>
            <a:r>
              <a:rPr lang="ru-RU" sz="1400" b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За заслуги</a:t>
            </a:r>
            <a:r>
              <a:rPr lang="ru-RU" sz="1400" b="1">
                <a:solidFill>
                  <a:srgbClr val="C00000"/>
                </a:solidFill>
                <a:latin typeface="Calibri" pitchFamily="34" charset="0"/>
                <a:cs typeface="Times New Roman" pitchFamily="18" charset="0"/>
              </a:rPr>
              <a:t>»</a:t>
            </a:r>
            <a:endParaRPr lang="ru-RU">
              <a:solidFill>
                <a:srgbClr val="C00000"/>
              </a:solidFill>
            </a:endParaRPr>
          </a:p>
        </p:txBody>
      </p:sp>
      <p:pic>
        <p:nvPicPr>
          <p:cNvPr id="17419" name="Рисунок 15" descr="C:\Documents and Settings\Администратор\Local Settings\Temporary Internet Files\Content.Word\фото 135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638550" y="4006850"/>
            <a:ext cx="977900" cy="155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20" name="Rectangle 7"/>
          <p:cNvSpPr>
            <a:spLocks noChangeArrowheads="1"/>
          </p:cNvSpPr>
          <p:nvPr/>
        </p:nvSpPr>
        <p:spPr bwMode="auto">
          <a:xfrm>
            <a:off x="4705350" y="4806950"/>
            <a:ext cx="3238500" cy="31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indent="88900" eaLnBrk="0" hangingPunct="0"/>
            <a:r>
              <a:rPr lang="ru-RU" sz="1400" b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Медаль </a:t>
            </a:r>
            <a:r>
              <a:rPr lang="ru-RU" sz="1400" b="1">
                <a:solidFill>
                  <a:srgbClr val="C00000"/>
                </a:solidFill>
                <a:latin typeface="Calibri" pitchFamily="34" charset="0"/>
                <a:cs typeface="Times New Roman" pitchFamily="18" charset="0"/>
              </a:rPr>
              <a:t>«</a:t>
            </a:r>
            <a:r>
              <a:rPr lang="ru-RU" sz="1400" b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За безупречную службу.</a:t>
            </a:r>
            <a:r>
              <a:rPr lang="ru-RU" sz="1400" b="1">
                <a:solidFill>
                  <a:srgbClr val="C00000"/>
                </a:solidFill>
                <a:latin typeface="Calibri" pitchFamily="34" charset="0"/>
                <a:cs typeface="Times New Roman" pitchFamily="18" charset="0"/>
              </a:rPr>
              <a:t>»</a:t>
            </a:r>
            <a:endParaRPr lang="ru-RU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000" b="1" smtClean="0"/>
              <a:t>1.3 Интервью с ветераном пожарной охраны, диспетчером</a:t>
            </a:r>
            <a:r>
              <a:rPr lang="ru-RU" sz="2000" smtClean="0"/>
              <a:t> 33 пожарно-спасательной части г. Кашина  Кербуновой Людмилой Александровной</a:t>
            </a:r>
            <a:br>
              <a:rPr lang="ru-RU" sz="2000" smtClean="0"/>
            </a:br>
            <a:endParaRPr lang="ru-RU" sz="2000" smtClean="0"/>
          </a:p>
        </p:txBody>
      </p:sp>
      <p:pic>
        <p:nvPicPr>
          <p:cNvPr id="18435" name="Содержимое 4" descr="C:\Documents and Settings\Администратор\Local Settings\Temporary Internet Files\Content.Word\фото 196.jpg"/>
          <p:cNvPicPr>
            <a:picLocks noGrp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1276350" y="1728788"/>
            <a:ext cx="2400300" cy="4267200"/>
          </a:xfrm>
        </p:spPr>
      </p:pic>
      <p:sp>
        <p:nvSpPr>
          <p:cNvPr id="18436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>
              <a:buFontTx/>
              <a:buNone/>
            </a:pPr>
            <a:r>
              <a:rPr lang="ru-RU" smtClean="0"/>
              <a:t>Пожарный диспетчер - профессия важная! </a:t>
            </a:r>
          </a:p>
          <a:p>
            <a:pPr>
              <a:buFontTx/>
              <a:buNone/>
            </a:pPr>
            <a:r>
              <a:rPr lang="ru-RU" sz="1800" smtClean="0"/>
              <a:t>В предверии профессионального праздника Дня работника пожарной охраны, о работе пожарного, нам рассказала диспетчер пожарно- спасательной части Кербунова Людмила Александровна.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b="1" smtClean="0">
                <a:solidFill>
                  <a:srgbClr val="C00000"/>
                </a:solidFill>
              </a:rPr>
              <a:t>Заключение</a:t>
            </a:r>
            <a:r>
              <a:rPr lang="ru-RU" sz="2800" smtClean="0">
                <a:solidFill>
                  <a:srgbClr val="C00000"/>
                </a:solidFill>
              </a:rPr>
              <a:t/>
            </a:r>
            <a:br>
              <a:rPr lang="ru-RU" sz="2800" smtClean="0">
                <a:solidFill>
                  <a:srgbClr val="C00000"/>
                </a:solidFill>
              </a:rPr>
            </a:br>
            <a:endParaRPr lang="ru-RU" sz="2800" smtClean="0">
              <a:solidFill>
                <a:srgbClr val="C00000"/>
              </a:solidFill>
            </a:endParaRPr>
          </a:p>
        </p:txBody>
      </p:sp>
      <p:sp>
        <p:nvSpPr>
          <p:cNvPr id="1536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>
              <a:defRPr/>
            </a:pPr>
            <a:r>
              <a:rPr lang="ru-RU" sz="1400" b="1" dirty="0" smtClean="0">
                <a:solidFill>
                  <a:srgbClr val="002060"/>
                </a:solidFill>
              </a:rPr>
              <a:t>Мы много узнали  о профессии пожарных, о людях, которые много лет своей жизни посвятили этой профессии. Но предполагаем, что ещё есть вопросы, над которыми стоит продолжить работу. И одно мы знаем твердо – люди, о которых мы рассказали – это люди героической профессии! Люди этой профессии приходят на помощь, и в этот момент они не думают о деньгах и наградах, без страха за собственную жизнь они бросаются в огонь, спасая жизни других. Пожарные это люли, которые, может, чуть больше всех остальных любят людей и ценят их жизни.</a:t>
            </a:r>
            <a:br>
              <a:rPr lang="ru-RU" sz="1400" b="1" dirty="0" smtClean="0">
                <a:solidFill>
                  <a:srgbClr val="002060"/>
                </a:solidFill>
              </a:rPr>
            </a:br>
            <a:r>
              <a:rPr lang="ru-RU" sz="1400" b="1" dirty="0" smtClean="0">
                <a:solidFill>
                  <a:srgbClr val="002060"/>
                </a:solidFill>
              </a:rPr>
              <a:t>Зачастую подвиг и риск связанный с угрозой их жизни и здоровью так и остается в воспоминаниях части, ни кем не замеченный.</a:t>
            </a:r>
            <a:br>
              <a:rPr lang="ru-RU" sz="1400" b="1" dirty="0" smtClean="0">
                <a:solidFill>
                  <a:srgbClr val="002060"/>
                </a:solidFill>
              </a:rPr>
            </a:br>
            <a:r>
              <a:rPr lang="ru-RU" sz="1400" b="1" dirty="0" smtClean="0">
                <a:solidFill>
                  <a:srgbClr val="002060"/>
                </a:solidFill>
              </a:rPr>
              <a:t/>
            </a:r>
            <a:br>
              <a:rPr lang="ru-RU" sz="1400" b="1" dirty="0" smtClean="0">
                <a:solidFill>
                  <a:srgbClr val="002060"/>
                </a:solidFill>
              </a:rPr>
            </a:br>
            <a:endParaRPr lang="ru-RU" sz="1400" b="1" dirty="0" smtClean="0">
              <a:solidFill>
                <a:srgbClr val="002060"/>
              </a:solidFill>
            </a:endParaRPr>
          </a:p>
          <a:p>
            <a:pPr>
              <a:defRPr/>
            </a:pPr>
            <a:endParaRPr lang="ru-RU" sz="1050" dirty="0" smtClean="0"/>
          </a:p>
        </p:txBody>
      </p:sp>
      <p:pic>
        <p:nvPicPr>
          <p:cNvPr id="24580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457200" y="1449388"/>
            <a:ext cx="4487863" cy="4454525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000" b="1" dirty="0" smtClean="0">
                <a:solidFill>
                  <a:schemeClr val="tx1"/>
                </a:solidFill>
              </a:rPr>
              <a:t>Использованная литература</a:t>
            </a:r>
            <a:r>
              <a:rPr lang="ru-RU" sz="2000" dirty="0" smtClean="0">
                <a:solidFill>
                  <a:schemeClr val="tx1"/>
                </a:solidFill>
              </a:rPr>
              <a:t/>
            </a:r>
            <a:br>
              <a:rPr lang="ru-RU" sz="2000" dirty="0" smtClean="0">
                <a:solidFill>
                  <a:schemeClr val="tx1"/>
                </a:solidFill>
              </a:rPr>
            </a:br>
            <a:endParaRPr lang="ru-RU" sz="2000" dirty="0" smtClean="0"/>
          </a:p>
        </p:txBody>
      </p:sp>
      <p:sp>
        <p:nvSpPr>
          <p:cNvPr id="20483" name="Содержимое 5"/>
          <p:cNvSpPr>
            <a:spLocks noGrp="1"/>
          </p:cNvSpPr>
          <p:nvPr>
            <p:ph idx="1"/>
          </p:nvPr>
        </p:nvSpPr>
        <p:spPr>
          <a:xfrm>
            <a:off x="5787134" y="2528900"/>
            <a:ext cx="2899665" cy="3597263"/>
          </a:xfrm>
        </p:spPr>
        <p:txBody>
          <a:bodyPr/>
          <a:lstStyle/>
          <a:p>
            <a:pPr marL="0" indent="0">
              <a:buFontTx/>
              <a:buNone/>
              <a:defRPr/>
            </a:pPr>
            <a:r>
              <a:rPr lang="ru-RU" sz="1400" dirty="0" smtClean="0"/>
              <a:t> 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566555" y="1178750"/>
            <a:ext cx="7785865" cy="50475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1400" dirty="0" smtClean="0"/>
          </a:p>
          <a:p>
            <a:r>
              <a:rPr lang="ru-RU" sz="1400" dirty="0" smtClean="0"/>
              <a:t>1.Детская </a:t>
            </a:r>
            <a:r>
              <a:rPr lang="ru-RU" sz="1400" dirty="0"/>
              <a:t>энциклопедия Кирилла и </a:t>
            </a:r>
            <a:r>
              <a:rPr lang="ru-RU" sz="1400" dirty="0" err="1"/>
              <a:t>Мефодия</a:t>
            </a:r>
            <a:r>
              <a:rPr lang="ru-RU" sz="1400" dirty="0"/>
              <a:t>. Современная мультимедиа. 2007.</a:t>
            </a:r>
          </a:p>
          <a:p>
            <a:r>
              <a:rPr lang="ru-RU" sz="1400" dirty="0" smtClean="0"/>
              <a:t>2.Материалы </a:t>
            </a:r>
            <a:r>
              <a:rPr lang="ru-RU" sz="1400" dirty="0"/>
              <a:t>33-ей пожарной части федерального государственного казенного учреждения «13й отряд  федеральной противопожарной службы по Тверской области»</a:t>
            </a:r>
          </a:p>
          <a:p>
            <a:r>
              <a:rPr lang="ru-RU" sz="1400" dirty="0" smtClean="0"/>
              <a:t>3.Материалы </a:t>
            </a:r>
            <a:r>
              <a:rPr lang="ru-RU" sz="1400" dirty="0" err="1"/>
              <a:t>Кашинского</a:t>
            </a:r>
            <a:r>
              <a:rPr lang="ru-RU" sz="1400" dirty="0"/>
              <a:t> краеведческого музея</a:t>
            </a:r>
          </a:p>
          <a:p>
            <a:r>
              <a:rPr lang="ru-RU" sz="1400" dirty="0" smtClean="0"/>
              <a:t>4.Пожарная </a:t>
            </a:r>
            <a:r>
              <a:rPr lang="ru-RU" sz="1400" dirty="0"/>
              <a:t>безопасность. 1-4 классы. О. В. Павлова, Г. П. Попова, Г. Н. Шевченко, Волгоград: Учитель, 2006,143 с.</a:t>
            </a:r>
          </a:p>
          <a:p>
            <a:r>
              <a:rPr lang="ru-RU" sz="1400" dirty="0" smtClean="0"/>
              <a:t>5.Протоколы </a:t>
            </a:r>
            <a:r>
              <a:rPr lang="ru-RU" sz="1400" dirty="0"/>
              <a:t>заседания </a:t>
            </a:r>
            <a:r>
              <a:rPr lang="ru-RU" sz="1400" dirty="0" err="1"/>
              <a:t>Кашинского</a:t>
            </a:r>
            <a:r>
              <a:rPr lang="ru-RU" sz="1400" dirty="0"/>
              <a:t> Добровольного Пожарного Общества 1913 год</a:t>
            </a:r>
          </a:p>
          <a:p>
            <a:r>
              <a:rPr lang="ru-RU" sz="1400" dirty="0" smtClean="0"/>
              <a:t>6.Учебное </a:t>
            </a:r>
            <a:r>
              <a:rPr lang="ru-RU" sz="1400" dirty="0"/>
              <a:t>пособие по основам безопасности жизни. 1-3 классы. </a:t>
            </a:r>
            <a:r>
              <a:rPr lang="ru-RU" sz="1400" dirty="0" err="1"/>
              <a:t>С.Потапов</a:t>
            </a:r>
            <a:r>
              <a:rPr lang="ru-RU" sz="1400" dirty="0"/>
              <a:t>. – Москва: Аквариум, 1998, 64 с.</a:t>
            </a:r>
          </a:p>
          <a:p>
            <a:r>
              <a:rPr lang="ru-RU" sz="1400" dirty="0"/>
              <a:t>II. Веб-сайты</a:t>
            </a:r>
          </a:p>
          <a:p>
            <a:r>
              <a:rPr lang="ru-RU" sz="1400" dirty="0" smtClean="0"/>
              <a:t>7.http</a:t>
            </a:r>
            <a:r>
              <a:rPr lang="ru-RU" sz="1400" dirty="0"/>
              <a:t>://tushila.com/news.php?readmore</a:t>
            </a:r>
          </a:p>
          <a:p>
            <a:r>
              <a:rPr lang="ru-RU" sz="1400" dirty="0" smtClean="0"/>
              <a:t>8.http</a:t>
            </a:r>
            <a:r>
              <a:rPr lang="ru-RU" sz="1400" dirty="0"/>
              <a:t>://ria.ru/history_comments/</a:t>
            </a:r>
          </a:p>
          <a:p>
            <a:r>
              <a:rPr lang="ru-RU" sz="1400" dirty="0" smtClean="0"/>
              <a:t>9.http</a:t>
            </a:r>
            <a:r>
              <a:rPr lang="ru-RU" sz="1400" dirty="0"/>
              <a:t>://ria.ru/trend/explosion_perm_</a:t>
            </a:r>
          </a:p>
          <a:p>
            <a:r>
              <a:rPr lang="ru-RU" sz="1400" dirty="0" smtClean="0"/>
              <a:t>10.http</a:t>
            </a:r>
            <a:r>
              <a:rPr lang="ru-RU" sz="1400" dirty="0"/>
              <a:t>://www.zanimatika.narod.ru/OBJ3.htm</a:t>
            </a:r>
          </a:p>
          <a:p>
            <a:r>
              <a:rPr lang="ru-RU" sz="1400" dirty="0" smtClean="0"/>
              <a:t>11.http</a:t>
            </a:r>
            <a:r>
              <a:rPr lang="ru-RU" sz="1400" dirty="0"/>
              <a:t>://pozarnyi.ru/</a:t>
            </a:r>
          </a:p>
          <a:p>
            <a:r>
              <a:rPr lang="ru-RU" sz="1400" dirty="0" smtClean="0"/>
              <a:t>12.http</a:t>
            </a:r>
            <a:r>
              <a:rPr lang="ru-RU" sz="1400" dirty="0"/>
              <a:t>://www.obzh.ru/mchsnews/detyam-o-rabote-pozharnyx.html</a:t>
            </a:r>
          </a:p>
          <a:p>
            <a:r>
              <a:rPr lang="ru-RU" sz="1400" dirty="0" smtClean="0"/>
              <a:t>13.http</a:t>
            </a:r>
            <a:r>
              <a:rPr lang="ru-RU" sz="1400" dirty="0"/>
              <a:t>://www.bolshoyvopros.ru/questions/2335068-okruzhajuschij-mir-2-klass-kak-napisat-plan-soobschenija-o</a:t>
            </a:r>
          </a:p>
          <a:p>
            <a:r>
              <a:rPr lang="ru-RU" sz="1400" dirty="0" smtClean="0"/>
              <a:t>14.http</a:t>
            </a:r>
            <a:r>
              <a:rPr lang="ru-RU" sz="1400" dirty="0"/>
              <a:t>://doulavrovo.ru/pozharnaya-bezopasnost-v-dou</a:t>
            </a:r>
          </a:p>
          <a:p>
            <a:r>
              <a:rPr lang="ru-RU" sz="1400" dirty="0" smtClean="0"/>
              <a:t>15.http</a:t>
            </a:r>
            <a:r>
              <a:rPr lang="ru-RU" sz="1400" dirty="0"/>
              <a:t>://trapswag.ru/2012/20437/</a:t>
            </a:r>
          </a:p>
          <a:p>
            <a:r>
              <a:rPr lang="ru-RU" sz="1400" dirty="0" smtClean="0"/>
              <a:t>16.http</a:t>
            </a:r>
            <a:r>
              <a:rPr lang="ru-RU" sz="1400" dirty="0"/>
              <a:t>://proprof.ru/stati/careera/vybor-professii/o-professiyah/professiya-pozharnyy</a:t>
            </a:r>
          </a:p>
          <a:p>
            <a:endParaRPr lang="ru-RU" sz="1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512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5124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5125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449388"/>
            <a:ext cx="4041775" cy="4676775"/>
          </a:xfrm>
        </p:spPr>
        <p:txBody>
          <a:bodyPr/>
          <a:lstStyle/>
          <a:p>
            <a:pPr algn="r">
              <a:buFontTx/>
              <a:buNone/>
            </a:pPr>
            <a:r>
              <a:rPr lang="ru-RU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«Каждый пожарный – герой, </a:t>
            </a:r>
          </a:p>
          <a:p>
            <a:pPr algn="r">
              <a:buFontTx/>
              <a:buNone/>
            </a:pPr>
            <a:r>
              <a:rPr lang="ru-RU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каждую минуту – на войне,</a:t>
            </a:r>
          </a:p>
          <a:p>
            <a:pPr algn="r">
              <a:buFontTx/>
              <a:buNone/>
            </a:pPr>
            <a:r>
              <a:rPr lang="ru-RU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каждую минуту – рискует головой.»</a:t>
            </a:r>
          </a:p>
          <a:p>
            <a:pPr algn="r">
              <a:buFontTx/>
              <a:buNone/>
            </a:pPr>
            <a:r>
              <a:rPr lang="ru-RU" sz="32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В.А. Гиляровский</a:t>
            </a:r>
          </a:p>
          <a:p>
            <a:endParaRPr lang="ru-RU" smtClean="0"/>
          </a:p>
        </p:txBody>
      </p:sp>
      <p:pic>
        <p:nvPicPr>
          <p:cNvPr id="5126" name="Содержимое 6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457200" y="638175"/>
            <a:ext cx="4040188" cy="483552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4" descr="Безимени-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47" name="AutoShape 7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083550" y="273050"/>
            <a:ext cx="838200" cy="609600"/>
          </a:xfrm>
          <a:prstGeom prst="actionButtonForwardNext">
            <a:avLst/>
          </a:prstGeom>
          <a:solidFill>
            <a:srgbClr val="0080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6148" name="Заголовок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6149" name="Содержимое 1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Tx/>
              <a:buNone/>
              <a:defRPr/>
            </a:pPr>
            <a:endParaRPr lang="ru-RU" sz="2000" b="1" dirty="0" smtClean="0"/>
          </a:p>
          <a:p>
            <a:pPr marL="0" indent="0">
              <a:buFontTx/>
              <a:buNone/>
              <a:defRPr/>
            </a:pPr>
            <a:r>
              <a:rPr lang="ru-RU" sz="2000" dirty="0" smtClean="0"/>
              <a:t>   </a:t>
            </a:r>
            <a:r>
              <a:rPr lang="ru-RU" sz="2800" b="1" dirty="0" smtClean="0">
                <a:solidFill>
                  <a:srgbClr val="FF0000"/>
                </a:solidFill>
              </a:rPr>
              <a:t>Объект исследования</a:t>
            </a:r>
            <a:r>
              <a:rPr lang="ru-RU" sz="2800" b="1" dirty="0" smtClean="0">
                <a:solidFill>
                  <a:srgbClr val="002060"/>
                </a:solidFill>
              </a:rPr>
              <a:t>: </a:t>
            </a:r>
            <a:r>
              <a:rPr lang="ru-RU" sz="2800" dirty="0">
                <a:solidFill>
                  <a:srgbClr val="002060"/>
                </a:solidFill>
              </a:rPr>
              <a:t>ветераны пожарной охраны- пример истинного героизма и беззаветного служения долгу </a:t>
            </a:r>
            <a:endParaRPr lang="ru-RU" sz="2800" dirty="0" smtClean="0">
              <a:solidFill>
                <a:srgbClr val="002060"/>
              </a:solidFill>
            </a:endParaRPr>
          </a:p>
          <a:p>
            <a:pPr marL="0" indent="0">
              <a:buFontTx/>
              <a:buNone/>
              <a:defRPr/>
            </a:pPr>
            <a:r>
              <a:rPr lang="ru-RU" sz="2800" b="1" dirty="0" smtClean="0">
                <a:solidFill>
                  <a:srgbClr val="FF0000"/>
                </a:solidFill>
              </a:rPr>
              <a:t>Предмет исследования: </a:t>
            </a:r>
            <a:r>
              <a:rPr lang="ru-RU" sz="2800" dirty="0" smtClean="0">
                <a:solidFill>
                  <a:srgbClr val="002060"/>
                </a:solidFill>
              </a:rPr>
              <a:t>работа пожарного и диспетчера пожарной охраны.</a:t>
            </a:r>
          </a:p>
          <a:p>
            <a:pPr>
              <a:defRPr/>
            </a:pP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4" descr="Безимени-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1" name="AutoShape 7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083550" y="273050"/>
            <a:ext cx="838200" cy="609600"/>
          </a:xfrm>
          <a:prstGeom prst="actionButtonForwardNext">
            <a:avLst/>
          </a:prstGeom>
          <a:solidFill>
            <a:srgbClr val="0080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7172" name="Заголовок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7173" name="Rectangle 6"/>
          <p:cNvSpPr>
            <a:spLocks noGrp="1" noChangeArrowheads="1"/>
          </p:cNvSpPr>
          <p:nvPr>
            <p:ph idx="1"/>
          </p:nvPr>
        </p:nvSpPr>
        <p:spPr>
          <a:xfrm>
            <a:off x="457200" y="349250"/>
            <a:ext cx="8345488" cy="5016500"/>
          </a:xfrm>
        </p:spPr>
        <p:txBody>
          <a:bodyPr anchor="ctr">
            <a:spAutoFit/>
          </a:bodyPr>
          <a:lstStyle/>
          <a:p>
            <a:pPr marL="0" indent="88900">
              <a:spcBef>
                <a:spcPct val="0"/>
              </a:spcBef>
              <a:buFontTx/>
              <a:buNone/>
            </a:pPr>
            <a:r>
              <a:rPr lang="ru-RU" sz="2000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Цель:</a:t>
            </a:r>
            <a:r>
              <a:rPr lang="ru-RU" sz="200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0" indent="88900">
              <a:spcBef>
                <a:spcPct val="0"/>
              </a:spcBef>
              <a:buFontTx/>
              <a:buNone/>
            </a:pPr>
            <a:r>
              <a:rPr lang="ru-RU" sz="20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познакомиться с профессиональной биографией ветеранов пожарной охраны</a:t>
            </a:r>
            <a:r>
              <a:rPr lang="ru-RU" sz="200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000" b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ПЧ-33 г.Кашина и поблагодарить их за их героический труд. </a:t>
            </a:r>
          </a:p>
          <a:p>
            <a:pPr marL="0" indent="88900">
              <a:spcBef>
                <a:spcPct val="0"/>
              </a:spcBef>
              <a:buFontTx/>
              <a:buNone/>
            </a:pPr>
            <a:r>
              <a:rPr lang="ru-RU" sz="2000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Задачи:</a:t>
            </a:r>
            <a:endParaRPr lang="ru-RU" sz="200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88900">
              <a:spcBef>
                <a:spcPct val="0"/>
              </a:spcBef>
              <a:buFontTx/>
              <a:buChar char="-"/>
            </a:pPr>
            <a:r>
              <a:rPr lang="ru-RU" sz="200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найти и изучить исторический материал об истории пожарной части г.Кашина,</a:t>
            </a:r>
          </a:p>
          <a:p>
            <a:pPr marL="0" indent="88900">
              <a:spcBef>
                <a:spcPct val="0"/>
              </a:spcBef>
              <a:buFontTx/>
              <a:buNone/>
            </a:pPr>
            <a:r>
              <a:rPr lang="ru-RU" sz="200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происхождении профессии пожарного;</a:t>
            </a:r>
          </a:p>
          <a:p>
            <a:pPr marL="0" indent="88900">
              <a:spcBef>
                <a:spcPct val="0"/>
              </a:spcBef>
              <a:buFontTx/>
              <a:buNone/>
            </a:pPr>
            <a:r>
              <a:rPr lang="ru-RU" sz="200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-составить вопросы для интервью (видео-интервью);</a:t>
            </a:r>
          </a:p>
          <a:p>
            <a:pPr marL="0" indent="88900">
              <a:spcBef>
                <a:spcPct val="0"/>
              </a:spcBef>
              <a:buFontTx/>
              <a:buNone/>
            </a:pPr>
            <a:r>
              <a:rPr lang="ru-RU" sz="200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-встретиться с ветеранами пожарной охраны г. Кашина и взять у них интервью;</a:t>
            </a:r>
          </a:p>
          <a:p>
            <a:pPr marL="0" indent="88900">
              <a:spcBef>
                <a:spcPct val="0"/>
              </a:spcBef>
              <a:buFontTx/>
              <a:buNone/>
            </a:pPr>
            <a:r>
              <a:rPr lang="ru-RU" sz="200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- выяснить, какими качествами должен обладать настоящий пожарный;</a:t>
            </a:r>
          </a:p>
          <a:p>
            <a:pPr marL="0" indent="88900">
              <a:spcBef>
                <a:spcPct val="0"/>
              </a:spcBef>
              <a:buFontTx/>
              <a:buNone/>
            </a:pPr>
            <a:r>
              <a:rPr lang="ru-RU" sz="200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- 30 апреля, поздравить ветеранов пожарной охраны с их профессиональным праздником</a:t>
            </a:r>
          </a:p>
          <a:p>
            <a:pPr marL="0" indent="88900">
              <a:spcBef>
                <a:spcPct val="0"/>
              </a:spcBef>
              <a:buFontTx/>
              <a:buNone/>
            </a:pPr>
            <a:r>
              <a:rPr lang="ru-RU" sz="200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(музыкальный видео-подарок  с танцевальными номерами  школьного коллектива «Сюрприз»)</a:t>
            </a:r>
          </a:p>
          <a:p>
            <a:pPr marL="0" indent="88900">
              <a:spcBef>
                <a:spcPct val="0"/>
              </a:spcBef>
              <a:buFontTx/>
              <a:buNone/>
            </a:pPr>
            <a:r>
              <a:rPr lang="ru-RU" sz="200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-на основе изученных материалов сделать выводы.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4" descr="Безимени-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5" name="AutoShape 7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083550" y="273050"/>
            <a:ext cx="838200" cy="609600"/>
          </a:xfrm>
          <a:prstGeom prst="actionButtonForwardNext">
            <a:avLst/>
          </a:prstGeom>
          <a:solidFill>
            <a:srgbClr val="0080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8196" name="Заголовок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8197" name="Rectangle 6"/>
          <p:cNvSpPr>
            <a:spLocks noGrp="1" noChangeArrowheads="1"/>
          </p:cNvSpPr>
          <p:nvPr>
            <p:ph idx="1"/>
          </p:nvPr>
        </p:nvSpPr>
        <p:spPr>
          <a:xfrm>
            <a:off x="457200" y="508000"/>
            <a:ext cx="7731125" cy="5908675"/>
          </a:xfrm>
        </p:spPr>
        <p:txBody>
          <a:bodyPr anchor="ctr">
            <a:spAutoFit/>
          </a:bodyPr>
          <a:lstStyle/>
          <a:p>
            <a:pPr marL="0" indent="88900">
              <a:spcBef>
                <a:spcPct val="0"/>
              </a:spcBef>
              <a:buFontTx/>
              <a:buNone/>
            </a:pPr>
            <a:r>
              <a:rPr lang="ru-RU" sz="180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М</a:t>
            </a:r>
            <a:r>
              <a:rPr lang="ru-RU" sz="1800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етоды исследования</a:t>
            </a:r>
            <a:r>
              <a:rPr lang="ru-RU" sz="180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sz="180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экскурсия в пожарную часть, </a:t>
            </a:r>
          </a:p>
          <a:p>
            <a:pPr marL="0" indent="88900">
              <a:spcBef>
                <a:spcPct val="0"/>
              </a:spcBef>
              <a:buFontTx/>
              <a:buNone/>
            </a:pPr>
            <a:r>
              <a:rPr lang="ru-RU" sz="180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видеоинтервью с ветераном  пожарной охраны ПЧ, подбор фотоматериалов,</a:t>
            </a:r>
          </a:p>
          <a:p>
            <a:pPr marL="0" indent="88900">
              <a:spcBef>
                <a:spcPct val="0"/>
              </a:spcBef>
              <a:buFontTx/>
              <a:buNone/>
            </a:pPr>
            <a:r>
              <a:rPr lang="ru-RU" sz="180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анализ существующей базы источников по данной проблеме; обобщение изученного материала.</a:t>
            </a:r>
          </a:p>
          <a:p>
            <a:pPr marL="0" indent="88900">
              <a:spcBef>
                <a:spcPct val="0"/>
              </a:spcBef>
              <a:buFontTx/>
              <a:buNone/>
            </a:pPr>
            <a:endParaRPr lang="ru-RU" sz="1800" smtClean="0">
              <a:latin typeface="Times New Roman" pitchFamily="18" charset="0"/>
              <a:cs typeface="Times New Roman" pitchFamily="18" charset="0"/>
            </a:endParaRPr>
          </a:p>
          <a:p>
            <a:pPr marL="0" indent="88900">
              <a:spcBef>
                <a:spcPct val="0"/>
              </a:spcBef>
              <a:buFontTx/>
              <a:buNone/>
            </a:pPr>
            <a:r>
              <a:rPr lang="ru-RU" sz="1800" b="1" i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Актуальность</a:t>
            </a:r>
            <a:r>
              <a:rPr lang="ru-RU" sz="1800" b="1" i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Выбранная нами тема, весьма актуальна, не только сегодня, но и будет всегда, так, как пожар это – страшное бедствие, уносящее жизни, несущее  горе. Пожарные – особые люди, готовые в любую минуту совершить подвиг. Они всегда готовы придти на помощь, выстоять в борьбе с огнем, победить огненную стихию, спасти жизнь и здоровье людей. Обыкновенные люди, которые живут среди нас.  С некоторыми из вас мы встречаемся на и даже не подозреваем, что вам каждый день приходиться рисковать своей жизнью, чтобы спасти жизни других людей. Именно среди вас – людей пожарно-спасательного дела, очень много примеров истинного героизма и беззаветного служения долгу. И мы хотим рассказать о Вас и вашей работе другим людям, чтобы они тоже гордились и восхищались вами. Мы хотим быть похожими на Вас. </a:t>
            </a:r>
          </a:p>
          <a:p>
            <a:pPr marL="0" indent="88900">
              <a:spcBef>
                <a:spcPct val="0"/>
              </a:spcBef>
              <a:buFontTx/>
              <a:buNone/>
            </a:pPr>
            <a:endParaRPr lang="ru-RU" sz="180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88900">
              <a:spcBef>
                <a:spcPct val="0"/>
              </a:spcBef>
              <a:buFontTx/>
              <a:buNone/>
            </a:pPr>
            <a:endParaRPr lang="ru-RU" sz="1800" smtClean="0">
              <a:latin typeface="Times New Roman" pitchFamily="18" charset="0"/>
              <a:cs typeface="Times New Roman" pitchFamily="18" charset="0"/>
            </a:endParaRPr>
          </a:p>
          <a:p>
            <a:pPr marL="0" indent="88900">
              <a:spcBef>
                <a:spcPct val="0"/>
              </a:spcBef>
              <a:buFontTx/>
              <a:buNone/>
            </a:pPr>
            <a:endParaRPr lang="ru-RU" sz="180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Как все начиналось….</a:t>
            </a:r>
            <a:br>
              <a:rPr lang="ru-RU" sz="280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Депо Кашинского Пожарного общества</a:t>
            </a:r>
          </a:p>
        </p:txBody>
      </p:sp>
      <p:pic>
        <p:nvPicPr>
          <p:cNvPr id="9219" name="Picture 4" descr="Н 036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1277938" y="1600200"/>
            <a:ext cx="6588125" cy="4525963"/>
          </a:xfr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Члены Добровольной Пожарной дружины около дома Ждановых</a:t>
            </a:r>
            <a:br>
              <a:rPr lang="ru-RU" sz="280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80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43" name="Picture 4" descr="Н 03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1290638" y="1600200"/>
            <a:ext cx="6562725" cy="4525963"/>
          </a:xfr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1908 год. Испытание паровой пожарной трубы.</a:t>
            </a:r>
            <a:br>
              <a:rPr lang="ru-RU" sz="280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80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267" name="Picture 4" descr="Н 035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1041400" y="1600200"/>
            <a:ext cx="7061200" cy="4525963"/>
          </a:xfr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4" descr="Безимени-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91" name="AutoShape 7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083550" y="273050"/>
            <a:ext cx="838200" cy="609600"/>
          </a:xfrm>
          <a:prstGeom prst="actionButtonForwardNext">
            <a:avLst/>
          </a:prstGeom>
          <a:solidFill>
            <a:srgbClr val="0080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2292" name="Заголовок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160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Глава </a:t>
            </a:r>
            <a:r>
              <a:rPr lang="en-US" sz="1600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sz="1600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Основная часть</a:t>
            </a:r>
            <a:r>
              <a:rPr lang="ru-RU" sz="160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1.1  Пожарный - профессия героическая</a:t>
            </a:r>
          </a:p>
        </p:txBody>
      </p:sp>
      <p:sp>
        <p:nvSpPr>
          <p:cNvPr id="12293" name="Содержимое 6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ru-RU" sz="120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Мы, изучив различные источники информации, многое узнали о профессии - пожарный.</a:t>
            </a:r>
          </a:p>
          <a:p>
            <a:r>
              <a:rPr lang="ru-RU" sz="120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Пожарный – это сотрудник пожарной охраны, который занимается спасением людей из огня и тушением пожаров. После прибытия на место происшествия пожарный отряд, в первую очередь, эвакуирует людей. Командир решает с чего надо начинать тушение, куда можно поставить подъемный механизм, намечает тактику тушения, оценивает сложность возгорания, выясняет нужны ли дополнительные оборудования и пожарные отряды. Выезд на пожар строго организован вплоть до секунд. После поступления в пожарную часть сигнала тревоги, сотрудникам дается всего 20 секунд, для того, чтобы надеть специальную одежду. В большинстве случаев машина прибывает за пять минут на место вызова.</a:t>
            </a:r>
          </a:p>
          <a:p>
            <a:r>
              <a:rPr lang="ru-RU" sz="120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Таким образом, можно сделать вывод, что профессия пожарный очень опасная, которая требует психологического и физического напряжения и куда можно попасть только пройдя специальную подготовку</a:t>
            </a:r>
          </a:p>
        </p:txBody>
      </p:sp>
      <p:pic>
        <p:nvPicPr>
          <p:cNvPr id="12294" name="Содержимое 8"/>
          <p:cNvPicPr>
            <a:picLocks noGrp="1" noChangeAspect="1"/>
          </p:cNvPicPr>
          <p:nvPr>
            <p:ph sz="half"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457200" y="1695450"/>
            <a:ext cx="4337050" cy="3681413"/>
          </a:xfrm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826</TotalTime>
  <Words>988</Words>
  <Application>Microsoft Office PowerPoint</Application>
  <PresentationFormat>Экран (4:3)</PresentationFormat>
  <Paragraphs>115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Оформление по умолчанию</vt:lpstr>
      <vt:lpstr> </vt:lpstr>
      <vt:lpstr>Слайд 2</vt:lpstr>
      <vt:lpstr>Слайд 3</vt:lpstr>
      <vt:lpstr>Слайд 4</vt:lpstr>
      <vt:lpstr>Слайд 5</vt:lpstr>
      <vt:lpstr>Как все начиналось…. Депо Кашинского Пожарного общества</vt:lpstr>
      <vt:lpstr>Члены Добровольной Пожарной дружины около дома Ждановых </vt:lpstr>
      <vt:lpstr>1908 год. Испытание паровой пожарной трубы. </vt:lpstr>
      <vt:lpstr> Глава I  Основная часть 1.1  Пожарный - профессия героическая</vt:lpstr>
      <vt:lpstr>1.2. Встреча с ветеранами 33 пожарно-спасательной части г. Кашина.   За время существования пожарной части в г. Кашине, многие работники пожарной охраны заслужили звание- ветерана. За свой героический труд они достойны особого уважения и почета. Нам удалось встретиться и побеседовать лишь с некоторыми. Все ветераны неоднократно награждались почётными грамотами, благодарственными письмами и ведомственными медалями за свой нелегкий труд.   </vt:lpstr>
      <vt:lpstr>Слайд 11</vt:lpstr>
      <vt:lpstr>Слайд 12</vt:lpstr>
      <vt:lpstr>Слайд 13</vt:lpstr>
      <vt:lpstr>  Медали: </vt:lpstr>
      <vt:lpstr>1.3 Интервью с ветераном пожарной охраны, диспетчером 33 пожарно-спасательной части г. Кашина  Кербуновой Людмилой Александровной </vt:lpstr>
      <vt:lpstr>Заключение </vt:lpstr>
      <vt:lpstr>Использованная литература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Админ</dc:creator>
  <cp:lastModifiedBy>User_1</cp:lastModifiedBy>
  <cp:revision>90</cp:revision>
  <cp:lastPrinted>1601-01-01T00:00:00Z</cp:lastPrinted>
  <dcterms:created xsi:type="dcterms:W3CDTF">1601-01-01T00:00:00Z</dcterms:created>
  <dcterms:modified xsi:type="dcterms:W3CDTF">2018-05-10T09:10:50Z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