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1" r:id="rId3"/>
    <p:sldId id="311" r:id="rId4"/>
    <p:sldId id="290" r:id="rId5"/>
    <p:sldId id="291" r:id="rId6"/>
    <p:sldId id="292" r:id="rId7"/>
    <p:sldId id="305" r:id="rId8"/>
    <p:sldId id="296" r:id="rId9"/>
    <p:sldId id="312" r:id="rId10"/>
    <p:sldId id="285" r:id="rId11"/>
    <p:sldId id="309" r:id="rId12"/>
    <p:sldId id="310" r:id="rId13"/>
    <p:sldId id="302" r:id="rId14"/>
    <p:sldId id="304" r:id="rId15"/>
    <p:sldId id="300" r:id="rId16"/>
    <p:sldId id="301" r:id="rId17"/>
    <p:sldId id="298" r:id="rId18"/>
    <p:sldId id="306" r:id="rId19"/>
    <p:sldId id="307" r:id="rId20"/>
    <p:sldId id="308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7480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613" autoAdjust="0"/>
    <p:restoredTop sz="65977" autoAdjust="0"/>
  </p:normalViewPr>
  <p:slideViewPr>
    <p:cSldViewPr>
      <p:cViewPr varScale="1">
        <p:scale>
          <a:sx n="83" d="100"/>
          <a:sy n="83" d="100"/>
        </p:scale>
        <p:origin x="-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00CC-173C-4E9A-9187-1BCEDED929C7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36FCC-C68D-40B8-BE2F-E61CCAFE40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872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проба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534" y="0"/>
            <a:ext cx="91409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82FEE-C504-4ABC-823B-1D23F3A5F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04955-A67E-4046-A0E3-B2B181725428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807BF-0832-414C-B6C3-CD7D78654BB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проба2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534" y="0"/>
            <a:ext cx="9140932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vashobereg.ru/kukly/lyalka-motanka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9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157163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spc="50" dirty="0" smtClean="0">
                <a:ln w="11430"/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Куклы – обереги.</a:t>
            </a:r>
            <a:endParaRPr lang="ru-RU" sz="6600" b="1" spc="50" dirty="0">
              <a:ln w="11430"/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16200000" scaled="1"/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одзаголовок 20"/>
          <p:cNvSpPr>
            <a:spLocks noGrp="1"/>
          </p:cNvSpPr>
          <p:nvPr>
            <p:ph type="subTitle" idx="1"/>
          </p:nvPr>
        </p:nvSpPr>
        <p:spPr>
          <a:xfrm>
            <a:off x="1619672" y="3933056"/>
            <a:ext cx="6152728" cy="1872208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C75F09"/>
                </a:solidFill>
                <a:latin typeface="Constantia" pitchFamily="18" charset="0"/>
                <a:cs typeface="Aharoni" pitchFamily="2" charset="-79"/>
              </a:rPr>
              <a:t>.</a:t>
            </a:r>
            <a:endParaRPr lang="ru-RU" sz="2300" b="1" i="1" dirty="0">
              <a:solidFill>
                <a:srgbClr val="974807"/>
              </a:solidFill>
              <a:latin typeface="Cambria" pitchFamily="18" charset="0"/>
              <a:cs typeface="Aharoni" pitchFamily="2" charset="-79"/>
            </a:endParaRPr>
          </a:p>
        </p:txBody>
      </p:sp>
      <p:pic>
        <p:nvPicPr>
          <p:cNvPr id="4" name="Рисунок 3" descr="https://i.sunhome.ru/magic/43/kakie-bivayut-kukli-oberegi-i-ot-chego-oni-zaschischayut.4252.ori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285992"/>
            <a:ext cx="521497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/>
              <a:t> Мастер - класс</a:t>
            </a:r>
            <a:br>
              <a:rPr lang="ru-RU" sz="6000" b="1" dirty="0" smtClean="0"/>
            </a:br>
            <a:r>
              <a:rPr lang="ru-RU" sz="6000" b="1" i="1" dirty="0" smtClean="0">
                <a:solidFill>
                  <a:srgbClr val="FF0000"/>
                </a:solidFill>
              </a:rPr>
              <a:t>«Кукла – оберег</a:t>
            </a:r>
            <a:br>
              <a:rPr lang="ru-RU" sz="6000" b="1" i="1" dirty="0" smtClean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FF0000"/>
                </a:solidFill>
              </a:rPr>
              <a:t>  «Масленица</a:t>
            </a:r>
            <a:r>
              <a:rPr lang="ru-RU" sz="6600" b="1" i="1" dirty="0" smtClean="0">
                <a:solidFill>
                  <a:srgbClr val="FF0000"/>
                </a:solidFill>
              </a:rPr>
              <a:t>»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a17d1a760ef88de8a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60350"/>
            <a:ext cx="8715375" cy="5040313"/>
          </a:xfrm>
          <a:noFill/>
        </p:spPr>
      </p:pic>
      <p:sp>
        <p:nvSpPr>
          <p:cNvPr id="307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257800"/>
            <a:ext cx="8229600" cy="16002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i="1" smtClean="0"/>
              <a:t>Масленица самый радостный и светлый  праздник, пришедший к нам из языческой Руси.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i="1" smtClean="0"/>
              <a:t>Масленицу любили и простой народ, и цари с боярами.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Documents and Settings\Moshka\Рабочий стол\Масленица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4643438" y="1412875"/>
            <a:ext cx="428148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i="1" dirty="0">
                <a:latin typeface="Palatino Linotype" pitchFamily="18" charset="0"/>
              </a:rPr>
              <a:t> </a:t>
            </a:r>
            <a:r>
              <a:rPr lang="ru-RU" sz="1600" b="1" dirty="0">
                <a:latin typeface="Arial Black" pitchFamily="34" charset="0"/>
              </a:rPr>
              <a:t>Само название праздника </a:t>
            </a:r>
            <a:r>
              <a:rPr lang="ru-RU" sz="1600" b="1" dirty="0">
                <a:latin typeface="Palatino Linotype" pitchFamily="18" charset="0"/>
              </a:rPr>
              <a:t>«</a:t>
            </a:r>
            <a:r>
              <a:rPr lang="ru-RU" sz="1600" b="1" dirty="0">
                <a:latin typeface="Arial Black" pitchFamily="34" charset="0"/>
              </a:rPr>
              <a:t>Масленица</a:t>
            </a:r>
            <a:r>
              <a:rPr lang="ru-RU" sz="1600" b="1" dirty="0">
                <a:latin typeface="Palatino Linotype" pitchFamily="18" charset="0"/>
              </a:rPr>
              <a:t>»</a:t>
            </a:r>
            <a:r>
              <a:rPr lang="ru-RU" sz="1600" b="1" dirty="0">
                <a:latin typeface="Arial Black" pitchFamily="34" charset="0"/>
              </a:rPr>
              <a:t> произошло от того, что в этот день ели много масленой пищи. Масло к концу зимы </a:t>
            </a:r>
            <a:r>
              <a:rPr lang="ru-RU" sz="1600" b="1" dirty="0" err="1">
                <a:latin typeface="Arial Black" pitchFamily="34" charset="0"/>
              </a:rPr>
              <a:t>прогоркало</a:t>
            </a:r>
            <a:r>
              <a:rPr lang="ru-RU" sz="1600" b="1" dirty="0">
                <a:latin typeface="Arial Black" pitchFamily="34" charset="0"/>
              </a:rPr>
              <a:t>, становилось горьким,  поэтому от него старались избавиться, не экономя, сдабривали им кушанья.</a:t>
            </a:r>
          </a:p>
          <a:p>
            <a:pPr algn="ctr"/>
            <a:endParaRPr lang="ru-RU" sz="1600" b="1" dirty="0">
              <a:latin typeface="Arial Black" pitchFamily="34" charset="0"/>
            </a:endParaRPr>
          </a:p>
          <a:p>
            <a:pPr algn="ctr"/>
            <a:r>
              <a:rPr lang="ru-RU" sz="1600" b="1" dirty="0">
                <a:latin typeface="Arial Black" pitchFamily="34" charset="0"/>
              </a:rPr>
              <a:t>В языческие времена Масленица была связана с проводами зимы и встречей весны (и сейчас второе название Масленицы “Проводы зимы”). Весна воспринималась как начало новой жизни. Тем более, что праздновалась она в день весеннего солнцеворота.</a:t>
            </a:r>
          </a:p>
          <a:p>
            <a:pPr algn="ctr"/>
            <a:endParaRPr lang="ru-RU" sz="1600" b="1" dirty="0">
              <a:latin typeface="Arial Black" pitchFamily="34" charset="0"/>
            </a:endParaRPr>
          </a:p>
        </p:txBody>
      </p:sp>
      <p:pic>
        <p:nvPicPr>
          <p:cNvPr id="5124" name="Picture 5" descr="H:\Презентация Масленица\1265468783_repru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2400"/>
            <a:ext cx="4113213" cy="5435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Масленица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Это небольшая кукла ростом 20 см, она считается мощнейшим оберегом для семьи: символизирует все блага, приходящие весной, тепло, достаток, плодородие, здоровье и одновременно защиту жилища и людей. </a:t>
            </a:r>
          </a:p>
          <a:p>
            <a:r>
              <a:rPr lang="ru-RU" dirty="0" smtClean="0"/>
              <a:t>Для такого оберега всегда отводилось самое лучшее место в доме: перед входной дверью, либо в красном углу избы. И в один из дней масленичной недели, когда молодые приходили к тёще на блины, эту куклу выставляли в окнах или дворах. По традиции домашней масленицей встречали жениха и невесту. Такую куклу изготавливали на сам праздник и бережно хранили в доме на протяжении всего года. В течение года во время трудностей в семье женщины выговаривали свои печали кукле. А когда приходила следующая Масленица, её сжигали на костре. И все проблемы, заботы, беды уходили вместе с огнём. </a:t>
            </a:r>
          </a:p>
          <a:p>
            <a:endParaRPr lang="ru-RU" dirty="0"/>
          </a:p>
        </p:txBody>
      </p:sp>
      <p:pic>
        <p:nvPicPr>
          <p:cNvPr id="7" name="Содержимое 6" descr="https://boxbat.ru/wp-content/uploads/4/e/c/4ecf02797dc42a9f210e1b3f980dcdef.jpe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35004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.User-ПК\Desktop\IMG_20230221_1226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79624" y="1259130"/>
            <a:ext cx="3649500" cy="4867033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 верованиям славян кукла-оберег масленица, изготавливаемая на масленичной неделе или незадолго перед ней, олицетворяет благополучие и достаток семьи, а также огромную защитную энергию от тёмных сил, бед и напастей.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2786082" cy="4768865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/>
              <a:t>Материалы и оборудование:</a:t>
            </a:r>
            <a:endParaRPr lang="ru-RU" sz="2000" dirty="0" smtClean="0"/>
          </a:p>
          <a:p>
            <a:r>
              <a:rPr lang="ru-RU" sz="2000" dirty="0" smtClean="0"/>
              <a:t>Хлопчатобумажная ткань белого цвета 20*20 см – 1 шт.,</a:t>
            </a:r>
          </a:p>
          <a:p>
            <a:r>
              <a:rPr lang="ru-RU" sz="2000" dirty="0" smtClean="0"/>
              <a:t>Хлопчатобумажная ткань цветная 20*20 см – 2 шт.,</a:t>
            </a:r>
          </a:p>
          <a:p>
            <a:r>
              <a:rPr lang="ru-RU" sz="2000" dirty="0" smtClean="0"/>
              <a:t>Треугольный кусочек ткани красного цвета (12 см по длинной стороне) – 1 шт.,</a:t>
            </a:r>
          </a:p>
          <a:p>
            <a:r>
              <a:rPr lang="ru-RU" sz="2000" dirty="0" smtClean="0"/>
              <a:t>Небольшой кусочек ваты для головы,</a:t>
            </a:r>
          </a:p>
          <a:p>
            <a:r>
              <a:rPr lang="ru-RU" sz="2000" dirty="0" smtClean="0"/>
              <a:t>Нитки красного цвета.</a:t>
            </a:r>
          </a:p>
          <a:p>
            <a:endParaRPr lang="ru-RU" sz="2000" dirty="0"/>
          </a:p>
        </p:txBody>
      </p:sp>
      <p:pic>
        <p:nvPicPr>
          <p:cNvPr id="5" name="Рисунок 4" descr="C:\Users\User.User-ПК\Desktop\IMG_20230221_1140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571480"/>
            <a:ext cx="4922269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.User-ПК\Desktop\IMG_20230221_1140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3714750" cy="4954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.User-ПК\Desktop\IMG_20230221_1143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964779" y="1607330"/>
            <a:ext cx="485778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.User-ПК\Desktop\IMG_20230221_115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42852"/>
            <a:ext cx="4786346" cy="63817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.User-ПК\Desktop\IMG_20230221_115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299" y="857232"/>
            <a:ext cx="4232701" cy="5643602"/>
          </a:xfrm>
          <a:prstGeom prst="rect">
            <a:avLst/>
          </a:prstGeom>
          <a:noFill/>
        </p:spPr>
      </p:pic>
      <p:pic>
        <p:nvPicPr>
          <p:cNvPr id="6" name="Рисунок 5" descr="C:\Users\User.User-ПК\Desktop\IMG_20230221_1217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857232"/>
            <a:ext cx="385765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User.User-ПК\Desktop\IMG_20230221_1205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428628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.User-ПК\Desktop\IMG_20230221_1208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913337" y="1730208"/>
            <a:ext cx="5643602" cy="389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лавянские куклы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71472" y="1214422"/>
            <a:ext cx="37147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У обрядов на Руси множество заветов</a:t>
            </a:r>
            <a:endParaRPr lang="ru-RU" dirty="0" smtClean="0"/>
          </a:p>
          <a:p>
            <a:r>
              <a:rPr lang="ru-RU" i="1" dirty="0" smtClean="0"/>
              <a:t>И один из них – шитьё кукол-оберегов.</a:t>
            </a:r>
            <a:endParaRPr lang="ru-RU" dirty="0" smtClean="0"/>
          </a:p>
          <a:p>
            <a:r>
              <a:rPr lang="ru-RU" i="1" dirty="0" smtClean="0"/>
              <a:t>По поверью, талисман защитит хозяев,</a:t>
            </a:r>
            <a:endParaRPr lang="ru-RU" dirty="0" smtClean="0"/>
          </a:p>
          <a:p>
            <a:r>
              <a:rPr lang="ru-RU" i="1" dirty="0" smtClean="0"/>
              <a:t>Забирая на себя бремя испытаний.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Масленица</a:t>
            </a:r>
            <a:endParaRPr lang="ru-RU" dirty="0"/>
          </a:p>
        </p:txBody>
      </p:sp>
      <p:pic>
        <p:nvPicPr>
          <p:cNvPr id="4098" name="Picture 2" descr="C:\Users\User.User-ПК\Desktop\IMG_20230221_1226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285860"/>
            <a:ext cx="3911231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>  </a:t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Спасибо за внимание !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3000" b="1" dirty="0" smtClean="0">
                <a:solidFill>
                  <a:srgbClr val="FF0000"/>
                </a:solidFill>
              </a:rPr>
              <a:t/>
            </a:r>
            <a:br>
              <a:rPr lang="ru-RU" sz="3000" b="1" dirty="0" smtClean="0">
                <a:solidFill>
                  <a:srgbClr val="FF000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endParaRPr lang="ru-RU" sz="2000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Берегиня</a:t>
            </a:r>
            <a:r>
              <a:rPr lang="ru-RU" dirty="0" smtClean="0"/>
              <a:t> дома»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altLang="ru-RU" sz="1600" dirty="0">
                <a:solidFill>
                  <a:prstClr val="black"/>
                </a:solidFill>
              </a:rPr>
              <a:t>В каждом крестьянском доме на видном месте стояла баба-</a:t>
            </a:r>
            <a:r>
              <a:rPr lang="ru-RU" altLang="ru-RU" sz="1600" dirty="0" err="1">
                <a:solidFill>
                  <a:prstClr val="black"/>
                </a:solidFill>
              </a:rPr>
              <a:t>берегиня</a:t>
            </a:r>
            <a:r>
              <a:rPr lang="ru-RU" altLang="ru-RU" sz="1600" dirty="0">
                <a:solidFill>
                  <a:prstClr val="black"/>
                </a:solidFill>
              </a:rPr>
              <a:t>, хранительница домашнего очага</a:t>
            </a:r>
            <a:r>
              <a:rPr lang="ru-RU" altLang="ru-RU" sz="1600" dirty="0" smtClean="0">
                <a:solidFill>
                  <a:prstClr val="black"/>
                </a:solidFill>
              </a:rPr>
              <a:t>.</a:t>
            </a:r>
          </a:p>
          <a:p>
            <a:r>
              <a:rPr lang="ru-RU" sz="1600" dirty="0"/>
              <a:t>Тряпичную куклу-</a:t>
            </a:r>
            <a:r>
              <a:rPr lang="ru-RU" sz="1600" dirty="0" err="1"/>
              <a:t>берегиню</a:t>
            </a:r>
            <a:r>
              <a:rPr lang="ru-RU" sz="1600" dirty="0"/>
              <a:t>, сделанную своими руками, мать дарила дочери перед свадьбой, благословляя её на замужество. Обереги давали сыну, который отправлялся на службу в армию, </a:t>
            </a:r>
            <a:r>
              <a:rPr lang="ru-RU" sz="1600" dirty="0" smtClean="0"/>
              <a:t>мужу </a:t>
            </a:r>
            <a:r>
              <a:rPr lang="ru-RU" sz="1600" dirty="0"/>
              <a:t>— в </a:t>
            </a:r>
            <a:r>
              <a:rPr lang="ru-RU" sz="1600" dirty="0" smtClean="0"/>
              <a:t>дорогу.</a:t>
            </a:r>
          </a:p>
          <a:p>
            <a:r>
              <a:rPr lang="ru-RU" altLang="ru-RU" sz="1600" dirty="0"/>
              <a:t>Если в семье случались неприятности, то куклу три раза поворачивали, приговаривая: «Отвернись злом, повернись добром». </a:t>
            </a:r>
            <a:r>
              <a:rPr lang="ru-RU" altLang="ru-RU" sz="1600" dirty="0" err="1"/>
              <a:t>Берегиня</a:t>
            </a:r>
            <a:r>
              <a:rPr lang="ru-RU" altLang="ru-RU" sz="1600" dirty="0"/>
              <a:t> должна быть одна в доме. Очень важно делать ее с добрыми намерениями и в хорошем настроении. Завязывая нечетное количество узелков, прикрепляя тот или иной ее элемент, следует произносить вслух добрые </a:t>
            </a:r>
            <a:r>
              <a:rPr lang="ru-RU" altLang="ru-RU" sz="1600" dirty="0" smtClean="0"/>
              <a:t>пожелания.</a:t>
            </a:r>
            <a:endParaRPr lang="ru-RU" altLang="ru-RU" sz="1600" dirty="0"/>
          </a:p>
          <a:p>
            <a:endParaRPr lang="ru-RU" sz="1600" dirty="0"/>
          </a:p>
        </p:txBody>
      </p:sp>
      <p:pic>
        <p:nvPicPr>
          <p:cNvPr id="6" name="Объект 5" descr="https://in-dee.ru/upload/iblock/172/1722a4e3182e7665842e2bc04f2c9d91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39800" y="1340768"/>
            <a:ext cx="3488184" cy="4572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2445072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"</a:t>
            </a:r>
            <a:r>
              <a:rPr lang="ru-RU" dirty="0" err="1"/>
              <a:t>Крупеничка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038600" cy="4929411"/>
          </a:xfrm>
        </p:spPr>
        <p:txBody>
          <a:bodyPr>
            <a:normAutofit/>
          </a:bodyPr>
          <a:lstStyle/>
          <a:p>
            <a:r>
              <a:rPr lang="ru-RU" sz="1600" dirty="0"/>
              <a:t>Куколка "</a:t>
            </a:r>
            <a:r>
              <a:rPr lang="ru-RU" sz="1600" dirty="0" err="1"/>
              <a:t>Крупеничка</a:t>
            </a:r>
            <a:r>
              <a:rPr lang="ru-RU" sz="1600" dirty="0"/>
              <a:t>" (другие названия "</a:t>
            </a:r>
            <a:r>
              <a:rPr lang="ru-RU" sz="1600" dirty="0" err="1"/>
              <a:t>Зернушка</a:t>
            </a:r>
            <a:r>
              <a:rPr lang="ru-RU" sz="1600" dirty="0"/>
              <a:t>", "Горошинка") - это оберег на сытость и достаток в семье (на хозяйственность). Традиционно эту куклу наполняли гречишным зерном или пшеницей. Это главная кукла в семье.</a:t>
            </a:r>
          </a:p>
          <a:p>
            <a:r>
              <a:rPr lang="ru-RU" sz="1600" dirty="0"/>
              <a:t>Первые горсти при посеве зерна брали из мешочка, сшитого в образе этой куколки. Зерно в ней символизировало сбереженные силы Кормилицы Земли.</a:t>
            </a:r>
            <a:br>
              <a:rPr lang="ru-RU" sz="1600" dirty="0"/>
            </a:br>
            <a:r>
              <a:rPr lang="ru-RU" sz="1600" dirty="0"/>
              <a:t>После уборочной страды куколку вновь наполняли отборным зерном уже нового урожая. Ее наряжали и бережно хранили на видном месте в красном углу. Верили, что только тогда следующий год будет сытым и будет достаток в семье.</a:t>
            </a:r>
          </a:p>
          <a:p>
            <a:endParaRPr lang="ru-RU" sz="1600" dirty="0"/>
          </a:p>
        </p:txBody>
      </p:sp>
      <p:pic>
        <p:nvPicPr>
          <p:cNvPr id="5" name="Объект 4" descr="https://im0-tub-ru.yandex.net/i?id=c41e7c34c44d54d315121ad418f086d7&amp;n=13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12776"/>
            <a:ext cx="376808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9761098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altLang="ru-RU" dirty="0"/>
              <a:t>В старинной русской деревне крестьяне считали, что злые духи стараются всячески навредить беззащитным людям. Чтобы сбить злых духов с толку, к младенцу подкладывали в колыбель спеленатую куклу, где она находилась до крещения ребенка, чтобы принимать на себя все напасти, угрожавшие не защищенному крестом чаду.</a:t>
            </a:r>
          </a:p>
          <a:p>
            <a:endParaRPr lang="ru-RU" altLang="ru-RU" dirty="0"/>
          </a:p>
          <a:p>
            <a:r>
              <a:rPr lang="ru-RU" altLang="ru-RU" dirty="0"/>
              <a:t>Только после крещения, с которым младенец «принимался в люди», кукла убиралась из колыбели, и ее хранили в доме наравне с крестильной рубахой ребенка. 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kern="0" dirty="0">
                <a:solidFill>
                  <a:srgbClr val="008000"/>
                </a:solidFill>
                <a:latin typeface="Arial"/>
              </a:rPr>
              <a:t>Кукла «</a:t>
            </a:r>
            <a:r>
              <a:rPr lang="ru-RU" b="1" kern="0" dirty="0" err="1">
                <a:solidFill>
                  <a:srgbClr val="008000"/>
                </a:solidFill>
                <a:latin typeface="Arial"/>
              </a:rPr>
              <a:t>Пеленашка</a:t>
            </a:r>
            <a:r>
              <a:rPr lang="ru-RU" b="1" kern="0" dirty="0">
                <a:solidFill>
                  <a:srgbClr val="008000"/>
                </a:solidFill>
                <a:latin typeface="Arial"/>
              </a:rPr>
              <a:t>»</a:t>
            </a:r>
            <a:endParaRPr lang="ru-RU" dirty="0"/>
          </a:p>
        </p:txBody>
      </p:sp>
      <p:pic>
        <p:nvPicPr>
          <p:cNvPr id="6" name="Picture 9" descr="2008112110560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6750" y="1658144"/>
            <a:ext cx="3619500" cy="4410075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081947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9165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     </a:t>
            </a:r>
            <a:r>
              <a:rPr lang="ru-RU" sz="2800" dirty="0" err="1" smtClean="0">
                <a:solidFill>
                  <a:srgbClr val="7030A0"/>
                </a:solidFill>
              </a:rPr>
              <a:t>Благополучница</a:t>
            </a:r>
            <a:r>
              <a:rPr lang="ru-RU" sz="2800" dirty="0" smtClean="0">
                <a:solidFill>
                  <a:srgbClr val="7030A0"/>
                </a:solidFill>
              </a:rPr>
              <a:t>.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785794"/>
            <a:ext cx="3008313" cy="5340369"/>
          </a:xfrm>
        </p:spPr>
        <p:txBody>
          <a:bodyPr/>
          <a:lstStyle/>
          <a:p>
            <a:endParaRPr lang="ru-RU" sz="1600" b="1" i="1" dirty="0" smtClean="0"/>
          </a:p>
          <a:p>
            <a:r>
              <a:rPr lang="ru-RU" sz="1600" b="1" i="1" dirty="0" err="1" smtClean="0"/>
              <a:t>Благополучница</a:t>
            </a:r>
            <a:r>
              <a:rPr lang="ru-RU" sz="1600" b="1" i="1" dirty="0" smtClean="0"/>
              <a:t> </a:t>
            </a:r>
            <a:endParaRPr lang="ru-RU" sz="1600" b="1" i="1" dirty="0" smtClean="0"/>
          </a:p>
          <a:p>
            <a:r>
              <a:rPr lang="ru-RU" sz="1600" i="1" dirty="0" smtClean="0"/>
              <a:t>Кукла </a:t>
            </a:r>
            <a:r>
              <a:rPr lang="ru-RU" sz="1600" i="1" dirty="0" err="1" smtClean="0"/>
              <a:t>Благополучница</a:t>
            </a:r>
            <a:r>
              <a:rPr lang="ru-RU" sz="1600" i="1" dirty="0" smtClean="0"/>
              <a:t> принесет в дом достаток и сохранит его в доме, закроет дорогу злым силам в Ваш дом, наполнит его радостью и благополучием.</a:t>
            </a:r>
          </a:p>
          <a:p>
            <a:r>
              <a:rPr lang="ru-RU" sz="1600" i="1" dirty="0" smtClean="0"/>
              <a:t>Дарят </a:t>
            </a:r>
            <a:r>
              <a:rPr lang="ru-RU" sz="1600" i="1" dirty="0" err="1" smtClean="0"/>
              <a:t>Благополучницу</a:t>
            </a:r>
            <a:r>
              <a:rPr lang="ru-RU" sz="1600" i="1" dirty="0" smtClean="0"/>
              <a:t> обычно на Рождество или Новый год, но ее можно подарить как помощницу в любых жизненных начинаниях в начале любого жизненного этапа, а значит в любое время года.</a:t>
            </a:r>
          </a:p>
          <a:p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11" name="Содержимое 10" descr="http://img12.postila.ru/resize?w=640&amp;src=%2Fdata%2Fd2%2F45%2F76%2F83%2Fd24576830baf79eeb13bfe995f3af2d93700806a7e4670e73f4ba89c3fdc41e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643731"/>
            <a:ext cx="51117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Колокольчик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Эта кукла </a:t>
            </a:r>
            <a:r>
              <a:rPr lang="ru-RU" dirty="0" err="1" smtClean="0">
                <a:hlinkClick r:id="rId2"/>
              </a:rPr>
              <a:t>мотанка</a:t>
            </a:r>
            <a:r>
              <a:rPr lang="ru-RU" dirty="0" smtClean="0">
                <a:hlinkClick r:id="rId2"/>
              </a:rPr>
              <a:t> из ткани</a:t>
            </a:r>
            <a:r>
              <a:rPr lang="ru-RU" dirty="0" smtClean="0"/>
              <a:t> изготавливалась лишь с одной целью – привлечь позитив. Радость и смех появлялся в доме, отчего тот наполнялся счастьем.</a:t>
            </a:r>
          </a:p>
          <a:p>
            <a:r>
              <a:rPr lang="ru-RU" dirty="0" smtClean="0"/>
              <a:t>Его вешали над входной дверью, чтобы отгонять плохие новости, болезни и злых духов.</a:t>
            </a:r>
            <a:endParaRPr lang="ru-RU" dirty="0"/>
          </a:p>
        </p:txBody>
      </p:sp>
      <p:pic>
        <p:nvPicPr>
          <p:cNvPr id="44034" name="Picture 2" descr="Куклы Колокольч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571612"/>
            <a:ext cx="4940946" cy="337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3050"/>
            <a:ext cx="2179661" cy="1162050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Капуста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357166"/>
            <a:ext cx="4043362" cy="576899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Кукла "</a:t>
            </a:r>
            <a:r>
              <a:rPr lang="ru-RU" dirty="0" err="1" smtClean="0"/>
              <a:t>Капустка</a:t>
            </a:r>
            <a:r>
              <a:rPr lang="ru-RU" dirty="0" smtClean="0"/>
              <a:t>" (</a:t>
            </a:r>
            <a:r>
              <a:rPr lang="ru-RU" dirty="0" err="1" smtClean="0"/>
              <a:t>Рванка</a:t>
            </a:r>
            <a:r>
              <a:rPr lang="ru-RU" dirty="0" smtClean="0"/>
              <a:t>, </a:t>
            </a:r>
            <a:r>
              <a:rPr lang="ru-RU" dirty="0" err="1" smtClean="0"/>
              <a:t>Вепская</a:t>
            </a:r>
            <a:r>
              <a:rPr lang="ru-RU" dirty="0" smtClean="0"/>
              <a:t>) — очень важная кукла в жизни девушки, женщины. Наши предки знали как с помощью кукол улучшить свою судьбу. Эту куклу делали девушки которые собирались замуж. Куклу ставили на окно </a:t>
            </a:r>
            <a:r>
              <a:rPr lang="ru-RU" dirty="0" smtClean="0"/>
              <a:t>и</a:t>
            </a:r>
          </a:p>
          <a:p>
            <a:pPr>
              <a:buNone/>
            </a:pPr>
            <a:r>
              <a:rPr lang="ru-RU" dirty="0" smtClean="0"/>
              <a:t>     считалось</a:t>
            </a:r>
            <a:r>
              <a:rPr lang="ru-RU" dirty="0" smtClean="0"/>
              <a:t>, что она помогает девушке сделать единственно правильный выбор своего суженого. Когда жених находился куклу убирали и ставили на сундук для привлечения достатка.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Кукла Кормил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4143404" cy="32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357158" y="142852"/>
            <a:ext cx="8229600" cy="242889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Кукла </a:t>
            </a:r>
            <a:r>
              <a:rPr lang="ru-RU" sz="1600" dirty="0" err="1" smtClean="0"/>
              <a:t>Ведучка</a:t>
            </a:r>
            <a:r>
              <a:rPr lang="ru-RU" sz="1600" dirty="0" smtClean="0"/>
              <a:t> — известный славянский оберег, состоящий из двух фигурок, взрослого и ребёнка, неразрывно связанных друг с другом. Кукла призвана помочь матери поддерживать духовную связь со своим ребёнком, «ведя» его по жизни с мудростью, внимательностью и терпением. Это символ материнства, женственности и связи между поколениями. В древние времена </a:t>
            </a:r>
            <a:r>
              <a:rPr lang="ru-RU" sz="1600" dirty="0" err="1" smtClean="0"/>
              <a:t>ведучек</a:t>
            </a:r>
            <a:r>
              <a:rPr lang="ru-RU" sz="1600" dirty="0" smtClean="0"/>
              <a:t> делали только женщины, у которых были дети. Позже кукла могла передаваться от матери к дочери, которая сама приносила в мир новую </a:t>
            </a:r>
            <a:r>
              <a:rPr lang="ru-RU" sz="1600" dirty="0" smtClean="0"/>
              <a:t>жизнь.</a:t>
            </a:r>
            <a:endParaRPr lang="ru-RU" sz="16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vashobereg.ru/wp-content/uploads/2019/11/Veduchka-kukl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6036958" cy="407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817</Words>
  <Application>Microsoft Office PowerPoint</Application>
  <PresentationFormat>Экран 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 Куклы – обереги.</vt:lpstr>
      <vt:lpstr>Слайд 2</vt:lpstr>
      <vt:lpstr>«Берегиня дома»</vt:lpstr>
      <vt:lpstr>"Крупеничка</vt:lpstr>
      <vt:lpstr>Кукла «Пеленашка»</vt:lpstr>
      <vt:lpstr>     Благополучница.</vt:lpstr>
      <vt:lpstr>Слайд 7</vt:lpstr>
      <vt:lpstr>Капуста</vt:lpstr>
      <vt:lpstr>Слайд 9</vt:lpstr>
      <vt:lpstr> Мастер - класс «Кукла – оберег   «Масленица»</vt:lpstr>
      <vt:lpstr>Слайд 11</vt:lpstr>
      <vt:lpstr>Слайд 12</vt:lpstr>
      <vt:lpstr>Масленица</vt:lpstr>
      <vt:lpstr>Слайд 14</vt:lpstr>
      <vt:lpstr>Слайд 15</vt:lpstr>
      <vt:lpstr>Слайд 16</vt:lpstr>
      <vt:lpstr>Слайд 17</vt:lpstr>
      <vt:lpstr>Слайд 18</vt:lpstr>
      <vt:lpstr>Слайд 19</vt:lpstr>
      <vt:lpstr>Масленица</vt:lpstr>
      <vt:lpstr>               Спасибо за внимание !               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Бежевый</dc:title>
  <dc:creator>Татьяна Ивановна</dc:creator>
  <cp:lastModifiedBy>User</cp:lastModifiedBy>
  <cp:revision>140</cp:revision>
  <dcterms:created xsi:type="dcterms:W3CDTF">2015-03-16T20:36:02Z</dcterms:created>
  <dcterms:modified xsi:type="dcterms:W3CDTF">2023-02-21T13:11:55Z</dcterms:modified>
</cp:coreProperties>
</file>